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61" r:id="rId5"/>
    <p:sldId id="260" r:id="rId6"/>
    <p:sldId id="262" r:id="rId7"/>
    <p:sldId id="263" r:id="rId8"/>
    <p:sldId id="265" r:id="rId9"/>
    <p:sldId id="264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331C2CC7-F347-4DD1-AEA8-D976E1835DB8}">
          <p14:sldIdLst>
            <p14:sldId id="257"/>
            <p14:sldId id="256"/>
            <p14:sldId id="258"/>
            <p14:sldId id="261"/>
            <p14:sldId id="260"/>
            <p14:sldId id="262"/>
            <p14:sldId id="263"/>
          </p14:sldIdLst>
        </p14:section>
        <p14:section name="Untitled Section" id="{FCCB6656-B1F5-420A-8291-89D90198C392}">
          <p14:sldIdLst>
            <p14:sldId id="265"/>
            <p14:sldId id="264"/>
            <p14:sldId id="266"/>
            <p14:sldId id="267"/>
            <p14:sldId id="268"/>
            <p14:sldId id="269"/>
            <p14:sldId id="270"/>
            <p14:sldId id="271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02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gif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gif"/><Relationship Id="rId4" Type="http://schemas.openxmlformats.org/officeDocument/2006/relationships/image" Target="../media/image10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305800" cy="1905000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bn-BD" sz="4800" b="1" dirty="0" smtClean="0">
                <a:solidFill>
                  <a:schemeClr val="accent2">
                    <a:lumMod val="50000"/>
                  </a:schemeClr>
                </a:solidFill>
                <a:latin typeface="Nikosh" pitchFamily="2" charset="0"/>
                <a:cs typeface="Nikosh" pitchFamily="2" charset="0"/>
              </a:rPr>
              <a:t>সবাইকে শুভেচ্ছা ও </a:t>
            </a:r>
            <a:r>
              <a:rPr lang="bn-BD" sz="4900" b="1" i="1" dirty="0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শুভ সকাল</a:t>
            </a:r>
            <a:endParaRPr lang="en-US" sz="4900" b="1" i="1" dirty="0">
              <a:solidFill>
                <a:srgbClr val="FF0000"/>
              </a:solidFill>
              <a:latin typeface="Nikosh" pitchFamily="2" charset="0"/>
              <a:cs typeface="Nikosh" pitchFamily="2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133600"/>
            <a:ext cx="8305800" cy="4607586"/>
          </a:xfrm>
        </p:spPr>
      </p:pic>
    </p:spTree>
    <p:extLst>
      <p:ext uri="{BB962C8B-B14F-4D97-AF65-F5344CB8AC3E}">
        <p14:creationId xmlns:p14="http://schemas.microsoft.com/office/powerpoint/2010/main" val="1585004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382000" cy="2590800"/>
          </a:xfrm>
          <a:solidFill>
            <a:srgbClr val="00B050"/>
          </a:solidFill>
        </p:spPr>
        <p:txBody>
          <a:bodyPr/>
          <a:lstStyle/>
          <a:p>
            <a:pPr algn="l"/>
            <a:r>
              <a:rPr lang="bn-BD" dirty="0" smtClean="0">
                <a:latin typeface="Nikosh" pitchFamily="2" charset="0"/>
                <a:cs typeface="Nikosh" pitchFamily="2" charset="0"/>
              </a:rPr>
              <a:t>প্রমাণঃ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95600"/>
            <a:ext cx="8382000" cy="3352800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 fontScale="85000" lnSpcReduction="20000"/>
          </a:bodyPr>
          <a:lstStyle/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r>
              <a:rPr lang="bn-BD" sz="3800" dirty="0" smtClean="0">
                <a:solidFill>
                  <a:schemeClr val="bg2"/>
                </a:solidFill>
                <a:latin typeface="Nikosh" pitchFamily="2" charset="0"/>
                <a:cs typeface="Nikosh" pitchFamily="2" charset="0"/>
              </a:rPr>
              <a:t>(১) অংকিত বড় ক্ষেত্রটি বর্গক্ষেত্র। এর ক্ষেত্রফল   (</a:t>
            </a:r>
            <a:r>
              <a:rPr lang="en-US" sz="3800" dirty="0" err="1" smtClean="0">
                <a:solidFill>
                  <a:schemeClr val="bg2"/>
                </a:solidFill>
                <a:latin typeface="Nikosh" pitchFamily="2" charset="0"/>
                <a:cs typeface="Nikosh" pitchFamily="2" charset="0"/>
              </a:rPr>
              <a:t>a+b</a:t>
            </a:r>
            <a:r>
              <a:rPr lang="en-US" sz="3800" dirty="0" smtClean="0">
                <a:solidFill>
                  <a:schemeClr val="bg2"/>
                </a:solidFill>
                <a:latin typeface="Nikosh" pitchFamily="2" charset="0"/>
                <a:cs typeface="Nikosh" pitchFamily="2" charset="0"/>
              </a:rPr>
              <a:t>)</a:t>
            </a:r>
            <a:r>
              <a:rPr lang="en-US" sz="3800" baseline="40000" dirty="0" smtClean="0">
                <a:solidFill>
                  <a:schemeClr val="bg2"/>
                </a:solidFill>
                <a:latin typeface="Nikosh" pitchFamily="2" charset="0"/>
                <a:cs typeface="Nikosh" pitchFamily="2" charset="0"/>
              </a:rPr>
              <a:t>2</a:t>
            </a:r>
            <a:r>
              <a:rPr lang="en-US" sz="3800" dirty="0" smtClean="0">
                <a:solidFill>
                  <a:schemeClr val="bg2"/>
                </a:solidFill>
                <a:latin typeface="Nikosh" pitchFamily="2" charset="0"/>
                <a:cs typeface="Nikosh" pitchFamily="2" charset="0"/>
              </a:rPr>
              <a:t>.</a:t>
            </a:r>
            <a:endParaRPr lang="bn-BD" sz="3800" dirty="0" smtClean="0">
              <a:solidFill>
                <a:schemeClr val="bg2"/>
              </a:solidFill>
              <a:latin typeface="Nikosh" pitchFamily="2" charset="0"/>
              <a:cs typeface="Nikosh" pitchFamily="2" charset="0"/>
            </a:endParaRPr>
          </a:p>
          <a:p>
            <a:pPr marL="457200" lvl="1" indent="0">
              <a:buNone/>
            </a:pPr>
            <a:r>
              <a:rPr lang="bn-BD" sz="2400" dirty="0" smtClean="0">
                <a:solidFill>
                  <a:schemeClr val="bg2"/>
                </a:solidFill>
                <a:latin typeface="Nikosh" pitchFamily="2" charset="0"/>
                <a:cs typeface="Nikosh" pitchFamily="2" charset="0"/>
              </a:rPr>
              <a:t>	</a:t>
            </a:r>
            <a:r>
              <a:rPr lang="en-US" dirty="0" smtClean="0">
                <a:solidFill>
                  <a:schemeClr val="bg2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bn-BD" dirty="0" smtClean="0">
                <a:solidFill>
                  <a:schemeClr val="accent6">
                    <a:lumMod val="50000"/>
                  </a:schemeClr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[</a:t>
            </a:r>
            <a:r>
              <a:rPr lang="bn-BD" dirty="0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 কারন বাহুগুলোর প্রত্যেকটির দৈর্ঘ্য </a:t>
            </a:r>
            <a:r>
              <a:rPr lang="en-US" dirty="0" err="1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a+b</a:t>
            </a:r>
            <a:r>
              <a:rPr lang="en-US" dirty="0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bn-BD" dirty="0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এবং কোণগুলো সমকোণ। ]</a:t>
            </a:r>
          </a:p>
          <a:p>
            <a:pPr marL="457200" lvl="1" indent="0">
              <a:buNone/>
            </a:pPr>
            <a:endParaRPr lang="bn-BD" dirty="0" smtClean="0">
              <a:solidFill>
                <a:schemeClr val="bg2"/>
              </a:solidFill>
              <a:latin typeface="Nikosh" pitchFamily="2" charset="0"/>
              <a:cs typeface="Nikosh" pitchFamily="2" charset="0"/>
            </a:endParaRPr>
          </a:p>
          <a:p>
            <a:pPr marL="457200" lvl="1" indent="0">
              <a:buNone/>
            </a:pPr>
            <a:r>
              <a:rPr lang="bn-BD" sz="4100" dirty="0" smtClean="0">
                <a:solidFill>
                  <a:schemeClr val="bg2"/>
                </a:solidFill>
                <a:latin typeface="Nikosh" pitchFamily="2" charset="0"/>
                <a:cs typeface="Nikosh" pitchFamily="2" charset="0"/>
              </a:rPr>
              <a:t>(২) ছোট চতুর্ভূজ ক্ষেত্রটি বর্গক্ষেত্র। এর ক্ষেত্রফল </a:t>
            </a:r>
            <a:r>
              <a:rPr lang="en-US" sz="4100" dirty="0" smtClean="0">
                <a:solidFill>
                  <a:schemeClr val="bg2"/>
                </a:solidFill>
                <a:latin typeface="Nikosh" pitchFamily="2" charset="0"/>
                <a:cs typeface="Nikosh" pitchFamily="2" charset="0"/>
              </a:rPr>
              <a:t>c</a:t>
            </a:r>
            <a:r>
              <a:rPr lang="en-US" sz="4100" baseline="40000" dirty="0" smtClean="0">
                <a:solidFill>
                  <a:schemeClr val="bg2"/>
                </a:solidFill>
                <a:latin typeface="Nikosh" pitchFamily="2" charset="0"/>
                <a:cs typeface="Nikosh" pitchFamily="2" charset="0"/>
              </a:rPr>
              <a:t>2</a:t>
            </a:r>
            <a:r>
              <a:rPr lang="en-US" sz="4100" dirty="0" smtClean="0">
                <a:solidFill>
                  <a:schemeClr val="bg2"/>
                </a:solidFill>
                <a:latin typeface="Nikosh" pitchFamily="2" charset="0"/>
                <a:cs typeface="Nikosh" pitchFamily="2" charset="0"/>
              </a:rPr>
              <a:t>.</a:t>
            </a:r>
            <a:endParaRPr lang="bn-BD" sz="4100" dirty="0" smtClean="0">
              <a:solidFill>
                <a:schemeClr val="bg2"/>
              </a:solidFill>
              <a:latin typeface="Nikosh" pitchFamily="2" charset="0"/>
              <a:cs typeface="Nikosh" pitchFamily="2" charset="0"/>
            </a:endParaRPr>
          </a:p>
          <a:p>
            <a:pPr marL="457200" lvl="1" indent="0">
              <a:buNone/>
            </a:pPr>
            <a:r>
              <a:rPr lang="bn-BD" dirty="0">
                <a:solidFill>
                  <a:schemeClr val="bg2"/>
                </a:solidFill>
                <a:latin typeface="Nikosh" pitchFamily="2" charset="0"/>
                <a:cs typeface="Nikosh" pitchFamily="2" charset="0"/>
              </a:rPr>
              <a:t>	</a:t>
            </a:r>
            <a:r>
              <a:rPr lang="bn-BD" dirty="0" smtClean="0">
                <a:solidFill>
                  <a:schemeClr val="bg2"/>
                </a:solidFill>
                <a:latin typeface="Nikosh" pitchFamily="2" charset="0"/>
                <a:cs typeface="Nikosh" pitchFamily="2" charset="0"/>
              </a:rPr>
              <a:t>			</a:t>
            </a:r>
            <a:r>
              <a:rPr lang="bn-BD" dirty="0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[ কারন বাহুগুলোর প্রত্যেকটির দৈর্ঘ্য </a:t>
            </a:r>
            <a:r>
              <a:rPr lang="en-US" dirty="0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c</a:t>
            </a:r>
            <a:r>
              <a:rPr lang="bn-BD" dirty="0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 ]</a:t>
            </a:r>
            <a:endParaRPr lang="en-US" dirty="0" smtClean="0">
              <a:solidFill>
                <a:srgbClr val="FF0000"/>
              </a:solidFill>
              <a:latin typeface="Nikosh" pitchFamily="2" charset="0"/>
              <a:cs typeface="Nikosh" pitchFamily="2" charset="0"/>
            </a:endParaRPr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r>
              <a:rPr lang="en-US" dirty="0"/>
              <a:t>	</a:t>
            </a:r>
            <a:r>
              <a:rPr lang="en-US" dirty="0" smtClean="0"/>
              <a:t>			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9040" y="304800"/>
            <a:ext cx="2590799" cy="2396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168450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uiExpand="1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ctrTitle"/>
              </p:nvPr>
            </p:nvSpPr>
            <p:spPr>
              <a:xfrm>
                <a:off x="304800" y="457200"/>
                <a:ext cx="8458200" cy="5715000"/>
              </a:xfrm>
              <a:solidFill>
                <a:schemeClr val="accent6">
                  <a:lumMod val="75000"/>
                </a:schemeClr>
              </a:solidFill>
            </p:spPr>
            <p:txBody>
              <a:bodyPr/>
              <a:lstStyle/>
              <a:p>
                <a:pPr marL="457200" lvl="1" indent="0"/>
                <a:r>
                  <a:rPr lang="bn-BD" sz="3200" dirty="0" smtClean="0">
                    <a:latin typeface="Nikosh" pitchFamily="2" charset="0"/>
                    <a:cs typeface="Nikosh" pitchFamily="2" charset="0"/>
                  </a:rPr>
                  <a:t>(৩) অংকন অনুসারে, বড় বর্গক্ষেত্রের ক্ষেত্রফল চারটি ত্রিভূজক্ষেত্র ও ছোট বর্গক্ষেত্রের ক্ষেত্রফলের সমান।</a:t>
                </a:r>
                <a:r>
                  <a:rPr lang="bn-BD" sz="2800" dirty="0" smtClean="0">
                    <a:latin typeface="Bodoni MT Black" pitchFamily="18" charset="0"/>
                  </a:rPr>
                  <a:t/>
                </a:r>
                <a:br>
                  <a:rPr lang="bn-BD" sz="2800" dirty="0" smtClean="0">
                    <a:latin typeface="Bodoni MT Black" pitchFamily="18" charset="0"/>
                  </a:rPr>
                </a:br>
                <a:r>
                  <a:rPr lang="bn-BD" sz="2800" dirty="0" smtClean="0">
                    <a:latin typeface="Bodoni MT Black" pitchFamily="18" charset="0"/>
                  </a:rPr>
                  <a:t/>
                </a:r>
                <a:br>
                  <a:rPr lang="bn-BD" sz="2800" dirty="0" smtClean="0">
                    <a:latin typeface="Bodoni MT Black" pitchFamily="18" charset="0"/>
                  </a:rPr>
                </a:br>
                <a:r>
                  <a:rPr lang="bn-BD" sz="3200" dirty="0" smtClean="0">
                    <a:latin typeface="Nikosh" pitchFamily="2" charset="0"/>
                    <a:cs typeface="Nikosh" pitchFamily="2" charset="0"/>
                  </a:rPr>
                  <a:t>অর্থাৎ</a:t>
                </a:r>
                <a:r>
                  <a:rPr lang="bn-BD" sz="2800" dirty="0" smtClean="0">
                    <a:latin typeface="Nikosh" pitchFamily="2" charset="0"/>
                    <a:cs typeface="Nikosh" pitchFamily="2" charset="0"/>
                  </a:rPr>
                  <a:t>,</a:t>
                </a:r>
                <a:r>
                  <a:rPr lang="bn-BD" sz="2800" dirty="0" smtClean="0">
                    <a:latin typeface="Bodoni MT Black" pitchFamily="18" charset="0"/>
                  </a:rPr>
                  <a:t> </a:t>
                </a:r>
                <a:r>
                  <a:rPr lang="en-US" sz="2800" dirty="0" smtClean="0">
                    <a:latin typeface="Bodoni MT Black" pitchFamily="18" charset="0"/>
                  </a:rPr>
                  <a:t>(</a:t>
                </a:r>
                <a:r>
                  <a:rPr lang="en-US" sz="2800" dirty="0" err="1" smtClean="0">
                    <a:latin typeface="Bodoni MT Black" pitchFamily="18" charset="0"/>
                  </a:rPr>
                  <a:t>a+b</a:t>
                </a:r>
                <a:r>
                  <a:rPr lang="en-US" sz="2800" dirty="0" smtClean="0">
                    <a:latin typeface="Bodoni MT Black" pitchFamily="18" charset="0"/>
                  </a:rPr>
                  <a:t>)</a:t>
                </a:r>
                <a:r>
                  <a:rPr lang="en-US" sz="2800" baseline="44000" dirty="0" smtClean="0">
                    <a:latin typeface="Bodoni MT Black" pitchFamily="18" charset="0"/>
                  </a:rPr>
                  <a:t>2</a:t>
                </a:r>
                <a:r>
                  <a:rPr lang="en-US" sz="2800" dirty="0" smtClean="0">
                    <a:latin typeface="Bodoni MT Black" pitchFamily="18" charset="0"/>
                  </a:rPr>
                  <a:t> = 4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/>
                        <a:ea typeface="Cambria Math"/>
                      </a:rPr>
                      <m:t>×</m:t>
                    </m:r>
                    <m:f>
                      <m:fPr>
                        <m:ctrlPr>
                          <a:rPr lang="en-US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800" b="0" i="1" smtClean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US" sz="2800" i="1" dirty="0" smtClean="0">
                        <a:latin typeface="Cambria Math"/>
                        <a:ea typeface="Cambria Math"/>
                      </a:rPr>
                      <m:t>×</m:t>
                    </m:r>
                  </m:oMath>
                </a14:m>
                <a:r>
                  <a:rPr lang="en-US" sz="2800" dirty="0" smtClean="0">
                    <a:latin typeface="Bodoni MT Black" pitchFamily="18" charset="0"/>
                  </a:rPr>
                  <a:t>a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/>
                        <a:ea typeface="Cambria Math"/>
                      </a:rPr>
                      <m:t>×</m:t>
                    </m:r>
                  </m:oMath>
                </a14:m>
                <a:r>
                  <a:rPr lang="en-US" sz="2800" dirty="0" smtClean="0">
                    <a:latin typeface="Bodoni MT Black" pitchFamily="18" charset="0"/>
                  </a:rPr>
                  <a:t>b+c</a:t>
                </a:r>
                <a:r>
                  <a:rPr lang="en-US" sz="2800" baseline="44000" dirty="0" smtClean="0">
                    <a:latin typeface="Bodoni MT Black" pitchFamily="18" charset="0"/>
                  </a:rPr>
                  <a:t>2</a:t>
                </a:r>
                <a:r>
                  <a:rPr lang="en-US" sz="2800" dirty="0" smtClean="0">
                    <a:latin typeface="Bodoni MT Black" pitchFamily="18" charset="0"/>
                  </a:rPr>
                  <a:t/>
                </a:r>
                <a:br>
                  <a:rPr lang="en-US" sz="2800" dirty="0" smtClean="0">
                    <a:latin typeface="Bodoni MT Black" pitchFamily="18" charset="0"/>
                  </a:rPr>
                </a:br>
                <a:r>
                  <a:rPr lang="en-US" sz="2800" dirty="0" smtClean="0">
                    <a:latin typeface="Bodoni MT Black" pitchFamily="18" charset="0"/>
                  </a:rPr>
                  <a:t>	</a:t>
                </a:r>
                <a:r>
                  <a:rPr lang="bn-BD" sz="2800" dirty="0" smtClean="0">
                    <a:latin typeface="Bodoni MT Black" pitchFamily="18" charset="0"/>
                  </a:rPr>
                  <a:t/>
                </a:r>
                <a:br>
                  <a:rPr lang="bn-BD" sz="2800" dirty="0" smtClean="0">
                    <a:latin typeface="Bodoni MT Black" pitchFamily="18" charset="0"/>
                  </a:rPr>
                </a:br>
                <a:r>
                  <a:rPr lang="bn-BD" sz="2800" dirty="0" smtClean="0">
                    <a:latin typeface="Nikosh" pitchFamily="2" charset="0"/>
                    <a:cs typeface="Nikosh" pitchFamily="2" charset="0"/>
                  </a:rPr>
                  <a:t>বা, </a:t>
                </a:r>
                <a:r>
                  <a:rPr lang="en-US" sz="2800" dirty="0" smtClean="0">
                    <a:latin typeface="Bodoni MT Black" pitchFamily="18" charset="0"/>
                  </a:rPr>
                  <a:t>a</a:t>
                </a:r>
                <a:r>
                  <a:rPr lang="en-US" sz="2800" baseline="44000" dirty="0" smtClean="0">
                    <a:latin typeface="Bodoni MT Black" pitchFamily="18" charset="0"/>
                  </a:rPr>
                  <a:t>2</a:t>
                </a:r>
                <a:r>
                  <a:rPr lang="en-US" sz="2800" dirty="0" smtClean="0">
                    <a:latin typeface="Bodoni MT Black" pitchFamily="18" charset="0"/>
                  </a:rPr>
                  <a:t>+2ab+b</a:t>
                </a:r>
                <a:r>
                  <a:rPr lang="en-US" sz="2800" baseline="44000" dirty="0" smtClean="0">
                    <a:latin typeface="Bodoni MT Black" pitchFamily="18" charset="0"/>
                  </a:rPr>
                  <a:t>2</a:t>
                </a:r>
                <a:r>
                  <a:rPr lang="en-US" sz="2800" dirty="0" smtClean="0">
                    <a:latin typeface="Bodoni MT Black" pitchFamily="18" charset="0"/>
                  </a:rPr>
                  <a:t> = 2ab+c</a:t>
                </a:r>
                <a:r>
                  <a:rPr lang="en-US" sz="2800" baseline="44000" dirty="0" smtClean="0">
                    <a:latin typeface="Bodoni MT Black" pitchFamily="18" charset="0"/>
                  </a:rPr>
                  <a:t>2</a:t>
                </a:r>
                <a:r>
                  <a:rPr lang="en-US" sz="2800" dirty="0" smtClean="0">
                    <a:latin typeface="Bodoni MT Black" pitchFamily="18" charset="0"/>
                  </a:rPr>
                  <a:t/>
                </a:r>
                <a:br>
                  <a:rPr lang="en-US" sz="2800" dirty="0" smtClean="0">
                    <a:latin typeface="Bodoni MT Black" pitchFamily="18" charset="0"/>
                  </a:rPr>
                </a:br>
                <a:r>
                  <a:rPr lang="en-US" sz="2800" dirty="0" smtClean="0">
                    <a:latin typeface="Bodoni MT Black" pitchFamily="18" charset="0"/>
                  </a:rPr>
                  <a:t>	</a:t>
                </a:r>
                <a:r>
                  <a:rPr lang="bn-BD" sz="2800" dirty="0" smtClean="0">
                    <a:latin typeface="Bodoni MT Black" pitchFamily="18" charset="0"/>
                  </a:rPr>
                  <a:t/>
                </a:r>
                <a:br>
                  <a:rPr lang="bn-BD" sz="2800" dirty="0" smtClean="0">
                    <a:latin typeface="Bodoni MT Black" pitchFamily="18" charset="0"/>
                  </a:rPr>
                </a:br>
                <a:r>
                  <a:rPr lang="bn-BD" sz="2800" dirty="0" smtClean="0">
                    <a:latin typeface="Nikosh" pitchFamily="2" charset="0"/>
                    <a:cs typeface="Nikosh" pitchFamily="2" charset="0"/>
                  </a:rPr>
                  <a:t>বা, </a:t>
                </a:r>
                <a:r>
                  <a:rPr lang="en-US" sz="2800" dirty="0" smtClean="0">
                    <a:latin typeface="Bodoni MT Black" pitchFamily="18" charset="0"/>
                  </a:rPr>
                  <a:t>a</a:t>
                </a:r>
                <a:r>
                  <a:rPr lang="en-US" sz="2800" baseline="44000" dirty="0" smtClean="0">
                    <a:latin typeface="Bodoni MT Black" pitchFamily="18" charset="0"/>
                  </a:rPr>
                  <a:t>2</a:t>
                </a:r>
                <a:r>
                  <a:rPr lang="en-US" sz="2800" dirty="0" smtClean="0">
                    <a:latin typeface="Bodoni MT Black" pitchFamily="18" charset="0"/>
                  </a:rPr>
                  <a:t>+b</a:t>
                </a:r>
                <a:r>
                  <a:rPr lang="en-US" sz="2800" baseline="44000" dirty="0" smtClean="0">
                    <a:latin typeface="Bodoni MT Black" pitchFamily="18" charset="0"/>
                  </a:rPr>
                  <a:t>2</a:t>
                </a:r>
                <a:r>
                  <a:rPr lang="en-US" sz="2800" dirty="0" smtClean="0">
                    <a:latin typeface="Bodoni MT Black" pitchFamily="18" charset="0"/>
                  </a:rPr>
                  <a:t> = c</a:t>
                </a:r>
                <a:r>
                  <a:rPr lang="en-US" sz="2800" baseline="44000" dirty="0" smtClean="0">
                    <a:latin typeface="Bodoni MT Black" pitchFamily="18" charset="0"/>
                  </a:rPr>
                  <a:t>2</a:t>
                </a:r>
                <a:r>
                  <a:rPr lang="en-US" sz="2800" dirty="0" smtClean="0">
                    <a:latin typeface="Bodoni MT Black" pitchFamily="18" charset="0"/>
                  </a:rPr>
                  <a:t>.</a:t>
                </a:r>
                <a:endParaRPr lang="en-US" sz="2800" dirty="0">
                  <a:latin typeface="Bodoni MT Black" pitchFamily="18" charset="0"/>
                </a:endParaRPr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ctrTitle"/>
              </p:nvPr>
            </p:nvSpPr>
            <p:spPr>
              <a:xfrm>
                <a:off x="304800" y="457200"/>
                <a:ext cx="8458200" cy="5715000"/>
              </a:xfrm>
              <a:blipFill rotWithShape="1">
                <a:blip r:embed="rId2"/>
                <a:stretch>
                  <a:fillRect r="-26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/>
          <p:cNvSpPr/>
          <p:nvPr/>
        </p:nvSpPr>
        <p:spPr>
          <a:xfrm>
            <a:off x="2819400" y="5322332"/>
            <a:ext cx="164981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1"/>
            <a:r>
              <a:rPr lang="bn-BD" sz="2400" dirty="0">
                <a:latin typeface="Nikosh" pitchFamily="2" charset="0"/>
                <a:cs typeface="Nikosh" pitchFamily="2" charset="0"/>
              </a:rPr>
              <a:t>(প্রমাণিত)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4600" y="2514600"/>
            <a:ext cx="2258961" cy="2089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2543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bn-BD" sz="4800" dirty="0" smtClean="0">
                <a:solidFill>
                  <a:schemeClr val="accent6">
                    <a:lumMod val="75000"/>
                  </a:schemeClr>
                </a:solidFill>
                <a:latin typeface="Nikosh" pitchFamily="2" charset="0"/>
                <a:cs typeface="Nikosh" pitchFamily="2" charset="0"/>
              </a:rPr>
              <a:t>মূল্যায়ন</a:t>
            </a:r>
            <a:endParaRPr lang="en-US" sz="4800" dirty="0">
              <a:solidFill>
                <a:schemeClr val="accent6">
                  <a:lumMod val="75000"/>
                </a:schemeClr>
              </a:solidFill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blipFill>
            <a:blip r:embed="rId3"/>
            <a:tile tx="0" ty="0" sx="100000" sy="100000" flip="none" algn="tl"/>
          </a:blipFill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bn-BD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Nikosh" pitchFamily="2" charset="0"/>
                <a:cs typeface="Nikosh" pitchFamily="2" charset="0"/>
              </a:rPr>
              <a:t>১। একটি সমকোণী ত্রিভূজের একটি কোণ ৯০</a:t>
            </a:r>
            <a:r>
              <a:rPr lang="bn-BD" baseline="460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Nikosh" pitchFamily="2" charset="0"/>
                <a:cs typeface="Nikosh" pitchFamily="2" charset="0"/>
              </a:rPr>
              <a:t>০</a:t>
            </a:r>
            <a:r>
              <a:rPr lang="bn-BD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Nikosh" pitchFamily="2" charset="0"/>
                <a:cs typeface="Nikosh" pitchFamily="2" charset="0"/>
              </a:rPr>
              <a:t> হলে, অপর দুইটি কোণের সমষ্টি কত?</a:t>
            </a:r>
          </a:p>
          <a:p>
            <a:pPr marL="0" indent="0">
              <a:buNone/>
            </a:pPr>
            <a:endParaRPr lang="bn-BD" dirty="0" smtClean="0">
              <a:solidFill>
                <a:srgbClr val="FFFF00"/>
              </a:solidFill>
              <a:latin typeface="Nikosh" pitchFamily="2" charset="0"/>
              <a:cs typeface="Nikosh" pitchFamily="2" charset="0"/>
            </a:endParaRPr>
          </a:p>
          <a:p>
            <a:pPr marL="0" indent="0">
              <a:buNone/>
            </a:pPr>
            <a:r>
              <a:rPr lang="bn-BD" dirty="0" smtClean="0">
                <a:solidFill>
                  <a:srgbClr val="FFFF00"/>
                </a:solidFill>
                <a:latin typeface="Nikosh" pitchFamily="2" charset="0"/>
                <a:cs typeface="Nikosh" pitchFamily="2" charset="0"/>
              </a:rPr>
              <a:t>২। একটি সমকোণী ত্রিভূজের ভূমি </a:t>
            </a:r>
            <a:r>
              <a:rPr lang="en-US" dirty="0" smtClean="0">
                <a:solidFill>
                  <a:srgbClr val="FFFF00"/>
                </a:solidFill>
                <a:latin typeface="Nikosh" pitchFamily="2" charset="0"/>
                <a:cs typeface="Nikosh" pitchFamily="2" charset="0"/>
              </a:rPr>
              <a:t>5 </a:t>
            </a:r>
            <a:r>
              <a:rPr lang="bn-BD" dirty="0" smtClean="0">
                <a:solidFill>
                  <a:srgbClr val="FFFF00"/>
                </a:solidFill>
                <a:latin typeface="Nikosh" pitchFamily="2" charset="0"/>
                <a:cs typeface="Nikosh" pitchFamily="2" charset="0"/>
              </a:rPr>
              <a:t>সে</a:t>
            </a:r>
            <a:r>
              <a:rPr lang="en-US" dirty="0" smtClean="0">
                <a:solidFill>
                  <a:srgbClr val="FFFF00"/>
                </a:solidFill>
                <a:latin typeface="Nikosh" pitchFamily="2" charset="0"/>
                <a:cs typeface="Nikosh" pitchFamily="2" charset="0"/>
              </a:rPr>
              <a:t>.</a:t>
            </a:r>
            <a:r>
              <a:rPr lang="bn-BD" dirty="0" smtClean="0">
                <a:solidFill>
                  <a:srgbClr val="FFFF00"/>
                </a:solidFill>
                <a:latin typeface="Nikosh" pitchFamily="2" charset="0"/>
                <a:cs typeface="Nikosh" pitchFamily="2" charset="0"/>
              </a:rPr>
              <a:t> মি</a:t>
            </a:r>
            <a:r>
              <a:rPr lang="en-US" dirty="0" smtClean="0">
                <a:solidFill>
                  <a:srgbClr val="FFFF00"/>
                </a:solidFill>
                <a:latin typeface="Nikosh" pitchFamily="2" charset="0"/>
                <a:cs typeface="Nikosh" pitchFamily="2" charset="0"/>
              </a:rPr>
              <a:t>. </a:t>
            </a:r>
            <a:r>
              <a:rPr lang="bn-BD" dirty="0" smtClean="0">
                <a:solidFill>
                  <a:srgbClr val="FFFF00"/>
                </a:solidFill>
                <a:latin typeface="Nikosh" pitchFamily="2" charset="0"/>
                <a:cs typeface="Nikosh" pitchFamily="2" charset="0"/>
              </a:rPr>
              <a:t>ও লম্ব </a:t>
            </a:r>
            <a:r>
              <a:rPr lang="en-US" dirty="0" smtClean="0">
                <a:solidFill>
                  <a:srgbClr val="FFFF00"/>
                </a:solidFill>
                <a:latin typeface="Nikosh" pitchFamily="2" charset="0"/>
                <a:cs typeface="Nikosh" pitchFamily="2" charset="0"/>
              </a:rPr>
              <a:t>12 </a:t>
            </a:r>
            <a:r>
              <a:rPr lang="bn-BD" dirty="0" smtClean="0">
                <a:solidFill>
                  <a:srgbClr val="FFFF00"/>
                </a:solidFill>
                <a:latin typeface="Nikosh" pitchFamily="2" charset="0"/>
                <a:cs typeface="Nikosh" pitchFamily="2" charset="0"/>
              </a:rPr>
              <a:t>সে</a:t>
            </a:r>
            <a:r>
              <a:rPr lang="en-US" dirty="0" smtClean="0">
                <a:solidFill>
                  <a:srgbClr val="FFFF00"/>
                </a:solidFill>
                <a:latin typeface="Nikosh" pitchFamily="2" charset="0"/>
                <a:cs typeface="Nikosh" pitchFamily="2" charset="0"/>
              </a:rPr>
              <a:t>.</a:t>
            </a:r>
            <a:r>
              <a:rPr lang="bn-BD" dirty="0" smtClean="0">
                <a:solidFill>
                  <a:srgbClr val="FFFF00"/>
                </a:solidFill>
                <a:latin typeface="Nikosh" pitchFamily="2" charset="0"/>
                <a:cs typeface="Nikosh" pitchFamily="2" charset="0"/>
              </a:rPr>
              <a:t> মি</a:t>
            </a:r>
            <a:r>
              <a:rPr lang="en-US" dirty="0" smtClean="0">
                <a:solidFill>
                  <a:srgbClr val="FFFF00"/>
                </a:solidFill>
                <a:latin typeface="Nikosh" pitchFamily="2" charset="0"/>
                <a:cs typeface="Nikosh" pitchFamily="2" charset="0"/>
              </a:rPr>
              <a:t>. </a:t>
            </a:r>
            <a:r>
              <a:rPr lang="bn-BD" dirty="0" smtClean="0">
                <a:solidFill>
                  <a:srgbClr val="FFFF00"/>
                </a:solidFill>
                <a:latin typeface="Nikosh" pitchFamily="2" charset="0"/>
                <a:cs typeface="Nikosh" pitchFamily="2" charset="0"/>
              </a:rPr>
              <a:t>হলে, অতিভূজ কত সে</a:t>
            </a:r>
            <a:r>
              <a:rPr lang="en-US" dirty="0" smtClean="0">
                <a:solidFill>
                  <a:srgbClr val="FFFF00"/>
                </a:solidFill>
                <a:latin typeface="Nikosh" pitchFamily="2" charset="0"/>
                <a:cs typeface="Nikosh" pitchFamily="2" charset="0"/>
              </a:rPr>
              <a:t>.</a:t>
            </a:r>
            <a:r>
              <a:rPr lang="bn-BD" dirty="0" smtClean="0">
                <a:solidFill>
                  <a:srgbClr val="FFFF00"/>
                </a:solidFill>
                <a:latin typeface="Nikosh" pitchFamily="2" charset="0"/>
                <a:cs typeface="Nikosh" pitchFamily="2" charset="0"/>
              </a:rPr>
              <a:t> মি</a:t>
            </a:r>
            <a:r>
              <a:rPr lang="en-US" dirty="0" smtClean="0">
                <a:solidFill>
                  <a:srgbClr val="FFFF00"/>
                </a:solidFill>
                <a:latin typeface="Nikosh" pitchFamily="2" charset="0"/>
                <a:cs typeface="Nikosh" pitchFamily="2" charset="0"/>
              </a:rPr>
              <a:t>.</a:t>
            </a:r>
            <a:r>
              <a:rPr lang="bn-BD" dirty="0" smtClean="0">
                <a:solidFill>
                  <a:srgbClr val="FFFF00"/>
                </a:solidFill>
                <a:latin typeface="Nikosh" pitchFamily="2" charset="0"/>
                <a:cs typeface="Nikosh" pitchFamily="2" charset="0"/>
              </a:rPr>
              <a:t>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5903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  <a:solidFill>
            <a:schemeClr val="accent6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bn-BD" sz="48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Nikosh" pitchFamily="2" charset="0"/>
                <a:cs typeface="Nikosh" pitchFamily="2" charset="0"/>
              </a:rPr>
              <a:t>দলীয় কাজ</a:t>
            </a:r>
            <a:endParaRPr lang="en-US" sz="4800" dirty="0">
              <a:solidFill>
                <a:schemeClr val="accent6">
                  <a:lumMod val="20000"/>
                  <a:lumOff val="80000"/>
                </a:schemeClr>
              </a:solidFill>
              <a:latin typeface="Nikosh" pitchFamily="2" charset="0"/>
              <a:cs typeface="Nikosh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73178" y="1907699"/>
            <a:ext cx="8305800" cy="1219199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3200" dirty="0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একটি সমকোণী ত্রিভূজের অতিভূজ ৫ সে মি, ভূমি ৩ সে মি হলে, লম্ব কত সে মি?</a:t>
            </a:r>
            <a:r>
              <a:rPr lang="bn-BD" sz="3200" dirty="0" smtClean="0">
                <a:latin typeface="Nikosh" pitchFamily="2" charset="0"/>
                <a:cs typeface="Nikosh" pitchFamily="2" charset="0"/>
              </a:rPr>
              <a:t>  </a:t>
            </a:r>
            <a:endParaRPr lang="en-US" sz="32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131574" y="1415535"/>
            <a:ext cx="1905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200" b="1" dirty="0" smtClean="0">
                <a:latin typeface="Nikosh" pitchFamily="2" charset="0"/>
                <a:cs typeface="Nikosh" pitchFamily="2" charset="0"/>
              </a:rPr>
              <a:t>গ্রুপ-১</a:t>
            </a:r>
            <a:endParaRPr lang="en-US" sz="3200" b="1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51055" y="3604457"/>
            <a:ext cx="8305800" cy="1219199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3200" dirty="0" smtClean="0">
                <a:latin typeface="Nikosh" pitchFamily="2" charset="0"/>
                <a:cs typeface="Nikosh" pitchFamily="2" charset="0"/>
              </a:rPr>
              <a:t>একটি সমকোণী ত্রিভূজের  ভূমি ৩ সে মি, লম্ব ৪ সে মি হলে, অতিভূজ কত সে মি?  </a:t>
            </a:r>
            <a:endParaRPr lang="en-US" sz="32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73178" y="5383784"/>
            <a:ext cx="8305800" cy="12191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3200" dirty="0" smtClean="0">
                <a:solidFill>
                  <a:srgbClr val="FFFF00"/>
                </a:solidFill>
                <a:latin typeface="Nikosh" pitchFamily="2" charset="0"/>
                <a:cs typeface="Nikosh" pitchFamily="2" charset="0"/>
              </a:rPr>
              <a:t>একটি সমকোণী ত্রিভূজের অতিভূজ ৫ সে মি, লম্ব ৪ সে মি হলে, ভূমি কত সে মি?</a:t>
            </a:r>
            <a:r>
              <a:rPr lang="bn-BD" sz="32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dirty="0" smtClean="0"/>
              <a:t> 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129116" y="3099935"/>
            <a:ext cx="1905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200" b="1" dirty="0" smtClean="0">
                <a:latin typeface="Nikosh" pitchFamily="2" charset="0"/>
                <a:cs typeface="Nikosh" pitchFamily="2" charset="0"/>
              </a:rPr>
              <a:t>গ্রুপ-২</a:t>
            </a:r>
            <a:endParaRPr lang="en-US" sz="3200" b="1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046856" y="4802032"/>
            <a:ext cx="1905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200" b="1" dirty="0" smtClean="0">
                <a:latin typeface="Nikosh" pitchFamily="2" charset="0"/>
                <a:cs typeface="Nikosh" pitchFamily="2" charset="0"/>
              </a:rPr>
              <a:t>গ্রুপ-৩</a:t>
            </a:r>
            <a:endParaRPr lang="en-US" sz="3200" b="1" dirty="0">
              <a:latin typeface="Nikosh" pitchFamily="2" charset="0"/>
              <a:cs typeface="Nikos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6350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/>
      <p:bldP spid="10" grpId="0" animBg="1"/>
      <p:bldP spid="11" grpId="0" animBg="1"/>
      <p:bldP spid="12" grpId="0"/>
      <p:bldP spid="1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0436" y="422118"/>
            <a:ext cx="8229600" cy="2468562"/>
          </a:xfrm>
          <a:solidFill>
            <a:srgbClr val="FFFF00"/>
          </a:solidFill>
        </p:spPr>
        <p:txBody>
          <a:bodyPr/>
          <a:lstStyle/>
          <a:p>
            <a:pPr algn="l"/>
            <a:r>
              <a:rPr lang="en-US" dirty="0" smtClean="0">
                <a:solidFill>
                  <a:srgbClr val="FF0000"/>
                </a:solidFill>
              </a:rPr>
              <a:t>  </a:t>
            </a:r>
            <a:r>
              <a:rPr lang="bn-BD" sz="4800" dirty="0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বাড়ীর কাজ</a:t>
            </a:r>
            <a:endParaRPr lang="en-US" sz="4800" dirty="0">
              <a:solidFill>
                <a:srgbClr val="FF0000"/>
              </a:solidFill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942597"/>
            <a:ext cx="8229600" cy="3001963"/>
          </a:xfrm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 marL="0" indent="0">
              <a:buNone/>
            </a:pPr>
            <a:endParaRPr lang="en-US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  </a:t>
            </a:r>
            <a:r>
              <a:rPr lang="bn-BD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bn-BD" sz="3600" dirty="0">
                <a:solidFill>
                  <a:schemeClr val="accent2">
                    <a:lumMod val="75000"/>
                  </a:schemeClr>
                </a:solidFill>
                <a:latin typeface="Nikosh" pitchFamily="2" charset="0"/>
                <a:cs typeface="Nikosh" pitchFamily="2" charset="0"/>
              </a:rPr>
              <a:t>সমকোণী ত্রিভূজের অতিভূজ, ভূমি ও লম্ব চিত্রের মাধ্যমে দেখাও</a:t>
            </a:r>
            <a:r>
              <a:rPr lang="bn-BD" sz="3600" dirty="0" smtClean="0">
                <a:solidFill>
                  <a:schemeClr val="accent2">
                    <a:lumMod val="75000"/>
                  </a:schemeClr>
                </a:solidFill>
                <a:latin typeface="Nikosh" pitchFamily="2" charset="0"/>
                <a:cs typeface="Nikosh" pitchFamily="2" charset="0"/>
              </a:rPr>
              <a:t>।</a:t>
            </a:r>
            <a:r>
              <a:rPr lang="en-US" sz="3600" dirty="0" smtClean="0">
                <a:solidFill>
                  <a:schemeClr val="accent2">
                    <a:lumMod val="75000"/>
                  </a:schemeClr>
                </a:solidFill>
                <a:latin typeface="Nikosh" pitchFamily="2" charset="0"/>
                <a:cs typeface="Nikosh" pitchFamily="2" charset="0"/>
              </a:rPr>
              <a:t> </a:t>
            </a:r>
            <a:endParaRPr lang="bn-BD" sz="3600" dirty="0">
              <a:solidFill>
                <a:schemeClr val="accent2">
                  <a:lumMod val="75000"/>
                </a:schemeClr>
              </a:solidFill>
              <a:latin typeface="Nikosh" pitchFamily="2" charset="0"/>
              <a:cs typeface="Nikosh" pitchFamily="2" charset="0"/>
            </a:endParaRPr>
          </a:p>
          <a:p>
            <a:pPr marL="0" indent="0">
              <a:buNone/>
            </a:pP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    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721443" y="3605140"/>
            <a:ext cx="404979" cy="404979"/>
          </a:xfrm>
          <a:prstGeom prst="ellipse">
            <a:avLst/>
          </a:prstGeom>
          <a:solidFill>
            <a:srgbClr val="00B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Up Arrow 5"/>
          <p:cNvSpPr/>
          <p:nvPr/>
        </p:nvSpPr>
        <p:spPr>
          <a:xfrm>
            <a:off x="4267200" y="762000"/>
            <a:ext cx="4038600" cy="1828800"/>
          </a:xfrm>
          <a:prstGeom prst="upArrow">
            <a:avLst/>
          </a:prstGeom>
          <a:solidFill>
            <a:schemeClr val="accent3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594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uiExpand="1" build="p" animBg="1"/>
      <p:bldP spid="4" grpId="0" animBg="1"/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62000" y="5715000"/>
            <a:ext cx="7543800" cy="1015663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6000" dirty="0" smtClean="0">
                <a:latin typeface="Nikosh" pitchFamily="2" charset="0"/>
                <a:cs typeface="Nikosh" pitchFamily="2" charset="0"/>
              </a:rPr>
              <a:t>আল্লাহ হাফেজ</a:t>
            </a:r>
            <a:endParaRPr lang="en-US" sz="60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08153"/>
            <a:ext cx="8229600" cy="6781801"/>
          </a:xfrm>
        </p:spPr>
        <p:txBody>
          <a:bodyPr/>
          <a:lstStyle/>
          <a:p>
            <a:pPr marL="0" indent="0" algn="ctr">
              <a:buNone/>
            </a:pPr>
            <a:r>
              <a:rPr lang="bn-BD" sz="4800" b="1" dirty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সবাইকে ধন্যবাদ</a:t>
            </a:r>
            <a:endParaRPr lang="en-US" sz="4800" b="1" dirty="0">
              <a:solidFill>
                <a:srgbClr val="FF0000"/>
              </a:solidFill>
              <a:latin typeface="Nikosh" pitchFamily="2" charset="0"/>
              <a:cs typeface="Nikosh" pitchFamily="2" charset="0"/>
            </a:endParaRPr>
          </a:p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990600"/>
            <a:ext cx="7543800" cy="449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1942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228600"/>
            <a:ext cx="8534400" cy="1295400"/>
          </a:xfrm>
          <a:solidFill>
            <a:schemeClr val="accent6"/>
          </a:solidFill>
        </p:spPr>
        <p:txBody>
          <a:bodyPr>
            <a:normAutofit/>
          </a:bodyPr>
          <a:lstStyle/>
          <a:p>
            <a:r>
              <a:rPr lang="bn-BD" sz="5400" b="1" dirty="0" smtClean="0">
                <a:latin typeface="Nikosh" pitchFamily="2" charset="0"/>
                <a:cs typeface="Nikosh" pitchFamily="2" charset="0"/>
              </a:rPr>
              <a:t>পরিচিতি</a:t>
            </a:r>
            <a:endParaRPr lang="en-US" sz="5400" b="1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9720" y="1600200"/>
            <a:ext cx="8610600" cy="5105400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r"/>
            <a:r>
              <a:rPr lang="bn-BD" sz="4000" b="1" dirty="0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মোঃ লাবলু মিয়া</a:t>
            </a:r>
          </a:p>
          <a:p>
            <a:pPr algn="r"/>
            <a:r>
              <a:rPr lang="bn-BD" sz="2400" dirty="0" smtClean="0">
                <a:solidFill>
                  <a:schemeClr val="tx2"/>
                </a:solidFill>
                <a:latin typeface="Nikosh" pitchFamily="2" charset="0"/>
                <a:cs typeface="Nikosh" pitchFamily="2" charset="0"/>
              </a:rPr>
              <a:t>বি এস-সি (অনার্স) এম এস-সি(গণিত)</a:t>
            </a:r>
          </a:p>
          <a:p>
            <a:pPr algn="r"/>
            <a:r>
              <a:rPr lang="bn-BD" dirty="0" smtClean="0">
                <a:solidFill>
                  <a:schemeClr val="tx2">
                    <a:lumMod val="50000"/>
                  </a:schemeClr>
                </a:solidFill>
                <a:latin typeface="Nikosh" pitchFamily="2" charset="0"/>
                <a:cs typeface="Nikosh" pitchFamily="2" charset="0"/>
              </a:rPr>
              <a:t>সহকারি শিক্ষক,গণিত</a:t>
            </a:r>
          </a:p>
          <a:p>
            <a:pPr algn="r"/>
            <a:r>
              <a:rPr lang="bn-BD" sz="2400" dirty="0" smtClean="0">
                <a:solidFill>
                  <a:schemeClr val="accent2">
                    <a:lumMod val="50000"/>
                  </a:schemeClr>
                </a:solidFill>
                <a:latin typeface="Nikosh" pitchFamily="2" charset="0"/>
                <a:cs typeface="Nikosh" pitchFamily="2" charset="0"/>
              </a:rPr>
              <a:t>হুয়াকুয়া দ্বি-মূখী উচ্চ বিদ্যালয়</a:t>
            </a:r>
            <a:endParaRPr lang="en-US" sz="2400" dirty="0" smtClean="0">
              <a:solidFill>
                <a:schemeClr val="accent2">
                  <a:lumMod val="50000"/>
                </a:schemeClr>
              </a:solidFill>
              <a:latin typeface="Nikosh" pitchFamily="2" charset="0"/>
              <a:cs typeface="Nikosh" pitchFamily="2" charset="0"/>
            </a:endParaRPr>
          </a:p>
          <a:p>
            <a:pPr algn="r"/>
            <a:r>
              <a:rPr lang="bn-BD" sz="2400" dirty="0" smtClean="0">
                <a:solidFill>
                  <a:schemeClr val="bg2">
                    <a:lumMod val="10000"/>
                  </a:schemeClr>
                </a:solidFill>
                <a:latin typeface="Nikosh" pitchFamily="2" charset="0"/>
                <a:cs typeface="Nikosh" pitchFamily="2" charset="0"/>
              </a:rPr>
              <a:t>সোনাতলা,বগুড়া।</a:t>
            </a:r>
          </a:p>
          <a:p>
            <a:pPr algn="r"/>
            <a:r>
              <a:rPr lang="en-US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Contact no:01712 661433</a:t>
            </a:r>
          </a:p>
          <a:p>
            <a:pPr algn="r"/>
            <a:r>
              <a:rPr lang="en-US" sz="2800" dirty="0" smtClean="0">
                <a:solidFill>
                  <a:srgbClr val="FF0000"/>
                </a:solidFill>
              </a:rPr>
              <a:t>E-mail: bglablu@gmail.com</a:t>
            </a:r>
            <a:endParaRPr lang="bn-BD" sz="2800" dirty="0" smtClean="0">
              <a:solidFill>
                <a:srgbClr val="FF0000"/>
              </a:solidFill>
            </a:endParaRPr>
          </a:p>
          <a:p>
            <a:pPr algn="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188110" y="5486399"/>
            <a:ext cx="36576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bn-BD" sz="2400" dirty="0" smtClean="0">
                <a:solidFill>
                  <a:schemeClr val="accent2">
                    <a:lumMod val="75000"/>
                  </a:schemeClr>
                </a:solidFill>
                <a:latin typeface="Nikosh" pitchFamily="2" charset="0"/>
                <a:cs typeface="Nikosh" pitchFamily="2" charset="0"/>
              </a:rPr>
              <a:t>৮ম শ্রেণী</a:t>
            </a:r>
            <a:r>
              <a:rPr lang="bn-BD" sz="2400" dirty="0" smtClean="0">
                <a:latin typeface="Nikosh" pitchFamily="2" charset="0"/>
                <a:cs typeface="Nikosh" pitchFamily="2" charset="0"/>
              </a:rPr>
              <a:t/>
            </a:r>
            <a:br>
              <a:rPr lang="bn-BD" sz="2400" dirty="0" smtClean="0">
                <a:latin typeface="Nikosh" pitchFamily="2" charset="0"/>
                <a:cs typeface="Nikosh" pitchFamily="2" charset="0"/>
              </a:rPr>
            </a:br>
            <a:r>
              <a:rPr lang="bn-BD" sz="2400" b="1" dirty="0" smtClean="0">
                <a:solidFill>
                  <a:schemeClr val="accent5">
                    <a:lumMod val="75000"/>
                  </a:schemeClr>
                </a:solidFill>
                <a:latin typeface="Nikosh" pitchFamily="2" charset="0"/>
                <a:cs typeface="Nikosh" pitchFamily="2" charset="0"/>
              </a:rPr>
              <a:t>নবম অধ্যায়</a:t>
            </a:r>
            <a:br>
              <a:rPr lang="bn-BD" sz="2400" b="1" dirty="0" smtClean="0">
                <a:solidFill>
                  <a:schemeClr val="accent5">
                    <a:lumMod val="75000"/>
                  </a:schemeClr>
                </a:solidFill>
                <a:latin typeface="Nikosh" pitchFamily="2" charset="0"/>
                <a:cs typeface="Nikosh" pitchFamily="2" charset="0"/>
              </a:rPr>
            </a:b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pic>
        <p:nvPicPr>
          <p:cNvPr id="1026" name="Picture 2" descr="G:\Lablu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981200"/>
            <a:ext cx="2773434" cy="32340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17875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82400" y="272673"/>
            <a:ext cx="5562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000" b="1" dirty="0" smtClean="0">
                <a:solidFill>
                  <a:schemeClr val="accent2">
                    <a:lumMod val="75000"/>
                  </a:schemeClr>
                </a:solidFill>
                <a:latin typeface="Nikosh" pitchFamily="2" charset="0"/>
                <a:cs typeface="Nikosh" pitchFamily="2" charset="0"/>
              </a:rPr>
              <a:t>চিত্রগুলো লক্ষ্য করঃ</a:t>
            </a:r>
            <a:endParaRPr lang="en-US" sz="4000" b="1" dirty="0">
              <a:solidFill>
                <a:schemeClr val="accent2">
                  <a:lumMod val="75000"/>
                </a:schemeClr>
              </a:solidFill>
              <a:latin typeface="Nikosh" pitchFamily="2" charset="0"/>
              <a:cs typeface="Nikosh" pitchFamily="2" charset="0"/>
            </a:endParaRPr>
          </a:p>
        </p:txBody>
      </p:sp>
      <p:cxnSp>
        <p:nvCxnSpPr>
          <p:cNvPr id="21" name="Straight Connector 20"/>
          <p:cNvCxnSpPr/>
          <p:nvPr/>
        </p:nvCxnSpPr>
        <p:spPr>
          <a:xfrm>
            <a:off x="6400800" y="4299131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4" name="Picture 4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825" y="948501"/>
            <a:ext cx="2847975" cy="1990054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5600" y="1066800"/>
            <a:ext cx="2209800" cy="1981200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3700" y="3401170"/>
            <a:ext cx="4648200" cy="2857827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3396734"/>
            <a:ext cx="3276599" cy="2592021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056463" y="2930015"/>
            <a:ext cx="6062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dirty="0" smtClean="0">
                <a:latin typeface="Nikosh" pitchFamily="2" charset="0"/>
                <a:cs typeface="Nikosh" pitchFamily="2" charset="0"/>
              </a:rPr>
              <a:t>চিত্র-১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952999" y="2930016"/>
            <a:ext cx="6190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dirty="0" smtClean="0">
                <a:latin typeface="Nikosh" pitchFamily="2" charset="0"/>
                <a:cs typeface="Nikosh" pitchFamily="2" charset="0"/>
              </a:rPr>
              <a:t>চিত্র-২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239000" y="3188111"/>
            <a:ext cx="6383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dirty="0" smtClean="0">
                <a:latin typeface="Nikosh" pitchFamily="2" charset="0"/>
                <a:cs typeface="Nikosh" pitchFamily="2" charset="0"/>
              </a:rPr>
              <a:t>চিত্র-৩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87460" y="6258997"/>
            <a:ext cx="6110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dirty="0" smtClean="0">
                <a:latin typeface="Nikosh" pitchFamily="2" charset="0"/>
                <a:cs typeface="Nikosh" pitchFamily="2" charset="0"/>
              </a:rPr>
              <a:t>চিত্র-৪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562600" y="6296183"/>
            <a:ext cx="6238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dirty="0" smtClean="0">
                <a:latin typeface="Nikosh" pitchFamily="2" charset="0"/>
                <a:cs typeface="Nikosh" pitchFamily="2" charset="0"/>
              </a:rPr>
              <a:t>চিত্র-৫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599" y="936210"/>
            <a:ext cx="2310722" cy="1993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9500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5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  <p:bldP spid="3" grpId="0"/>
      <p:bldP spid="6" grpId="0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28600"/>
            <a:ext cx="3851700" cy="27432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9315" y="3531393"/>
            <a:ext cx="3237885" cy="299561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7248" y="304800"/>
            <a:ext cx="3072428" cy="266699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676400" y="3048000"/>
            <a:ext cx="635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dirty="0" smtClean="0">
                <a:latin typeface="Nikosh" pitchFamily="2" charset="0"/>
                <a:cs typeface="Nikosh" pitchFamily="2" charset="0"/>
              </a:rPr>
              <a:t>চিত্র-৬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486400" y="3048000"/>
            <a:ext cx="6126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dirty="0" smtClean="0">
                <a:latin typeface="Nikosh" pitchFamily="2" charset="0"/>
                <a:cs typeface="Nikosh" pitchFamily="2" charset="0"/>
              </a:rPr>
              <a:t>চিত্র-৭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894675" y="6519321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dirty="0" smtClean="0">
                <a:latin typeface="Nikosh" pitchFamily="2" charset="0"/>
                <a:cs typeface="Nikosh" pitchFamily="2" charset="0"/>
              </a:rPr>
              <a:t>চিত্র-৮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153150" y="6527006"/>
            <a:ext cx="622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dirty="0" smtClean="0">
                <a:latin typeface="Nikosh" pitchFamily="2" charset="0"/>
                <a:cs typeface="Nikosh" pitchFamily="2" charset="0"/>
              </a:rPr>
              <a:t>চিত্র-৯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599" y="3444371"/>
            <a:ext cx="2614152" cy="2907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64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685800"/>
            <a:ext cx="7772400" cy="5638800"/>
          </a:xfrm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bn-BD" dirty="0" smtClean="0">
                <a:solidFill>
                  <a:schemeClr val="tx2"/>
                </a:solidFill>
              </a:rPr>
              <a:t/>
            </a:r>
            <a:br>
              <a:rPr lang="bn-BD" dirty="0" smtClean="0">
                <a:solidFill>
                  <a:schemeClr val="tx2"/>
                </a:solidFill>
              </a:rPr>
            </a:br>
            <a:r>
              <a:rPr lang="bn-BD" dirty="0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আজকের আলোচ্য বিষয়</a:t>
            </a:r>
            <a:r>
              <a:rPr lang="bn-BD" dirty="0" smtClean="0">
                <a:latin typeface="Nikosh" pitchFamily="2" charset="0"/>
                <a:cs typeface="Nikosh" pitchFamily="2" charset="0"/>
              </a:rPr>
              <a:t/>
            </a:r>
            <a:br>
              <a:rPr lang="bn-BD" dirty="0" smtClean="0">
                <a:latin typeface="Nikosh" pitchFamily="2" charset="0"/>
                <a:cs typeface="Nikosh" pitchFamily="2" charset="0"/>
              </a:rPr>
            </a:br>
            <a:r>
              <a:rPr lang="bn-BD" dirty="0" smtClean="0">
                <a:latin typeface="Nikosh" pitchFamily="2" charset="0"/>
                <a:cs typeface="Nikosh" pitchFamily="2" charset="0"/>
              </a:rPr>
              <a:t/>
            </a:r>
            <a:br>
              <a:rPr lang="bn-BD" dirty="0" smtClean="0">
                <a:latin typeface="Nikosh" pitchFamily="2" charset="0"/>
                <a:cs typeface="Nikosh" pitchFamily="2" charset="0"/>
              </a:rPr>
            </a:br>
            <a:r>
              <a:rPr lang="bn-BD" dirty="0" smtClean="0">
                <a:latin typeface="Nikosh" pitchFamily="2" charset="0"/>
                <a:cs typeface="Nikosh" pitchFamily="2" charset="0"/>
              </a:rPr>
              <a:t>৯ম অধ্যায়</a:t>
            </a:r>
            <a:br>
              <a:rPr lang="bn-BD" dirty="0" smtClean="0">
                <a:latin typeface="Nikosh" pitchFamily="2" charset="0"/>
                <a:cs typeface="Nikosh" pitchFamily="2" charset="0"/>
              </a:rPr>
            </a:br>
            <a:r>
              <a:rPr lang="bn-BD" dirty="0" smtClean="0">
                <a:latin typeface="Nikosh" pitchFamily="2" charset="0"/>
                <a:cs typeface="Nikosh" pitchFamily="2" charset="0"/>
              </a:rPr>
              <a:t/>
            </a:r>
            <a:br>
              <a:rPr lang="bn-BD" dirty="0" smtClean="0">
                <a:latin typeface="Nikosh" pitchFamily="2" charset="0"/>
                <a:cs typeface="Nikosh" pitchFamily="2" charset="0"/>
              </a:rPr>
            </a:br>
            <a:r>
              <a:rPr lang="bn-BD" dirty="0" smtClean="0">
                <a:solidFill>
                  <a:schemeClr val="accent6">
                    <a:lumMod val="50000"/>
                  </a:schemeClr>
                </a:solidFill>
                <a:latin typeface="Nikosh" pitchFamily="2" charset="0"/>
                <a:cs typeface="Nikosh" pitchFamily="2" charset="0"/>
              </a:rPr>
              <a:t>পিথাগোরাসের উপপাদ্য</a:t>
            </a:r>
            <a:endParaRPr lang="en-US" dirty="0">
              <a:solidFill>
                <a:schemeClr val="accent6">
                  <a:lumMod val="50000"/>
                </a:schemeClr>
              </a:solidFill>
              <a:latin typeface="Nikosh" pitchFamily="2" charset="0"/>
              <a:cs typeface="Nikos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5350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610600" cy="1341438"/>
          </a:xfrm>
          <a:solidFill>
            <a:schemeClr val="accent1"/>
          </a:solidFill>
        </p:spPr>
        <p:txBody>
          <a:bodyPr>
            <a:normAutofit fontScale="90000"/>
          </a:bodyPr>
          <a:lstStyle/>
          <a:p>
            <a:pPr algn="l"/>
            <a:r>
              <a:rPr lang="bn-BD" dirty="0" smtClean="0">
                <a:solidFill>
                  <a:srgbClr val="C00000"/>
                </a:solidFill>
              </a:rPr>
              <a:t>               </a:t>
            </a:r>
            <a:r>
              <a:rPr lang="bn-BD" dirty="0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  <a:t>শিখন ফল</a:t>
            </a:r>
            <a:br>
              <a:rPr lang="bn-BD" dirty="0" smtClean="0">
                <a:solidFill>
                  <a:srgbClr val="C00000"/>
                </a:solidFill>
                <a:latin typeface="Nikosh" pitchFamily="2" charset="0"/>
                <a:cs typeface="Nikosh" pitchFamily="2" charset="0"/>
              </a:rPr>
            </a:br>
            <a:r>
              <a:rPr lang="bn-BD" sz="4000" dirty="0" smtClean="0">
                <a:solidFill>
                  <a:srgbClr val="FFFF00"/>
                </a:solidFill>
                <a:latin typeface="Nikosh" pitchFamily="2" charset="0"/>
                <a:cs typeface="Nikosh" pitchFamily="2" charset="0"/>
              </a:rPr>
              <a:t>পাঠ শেষে শিক্ষার্থীরা--</a:t>
            </a:r>
            <a:endParaRPr lang="en-US" sz="4000" dirty="0">
              <a:solidFill>
                <a:srgbClr val="FFFF00"/>
              </a:solidFill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17408"/>
            <a:ext cx="8610600" cy="4935792"/>
          </a:xfrm>
          <a:solidFill>
            <a:srgbClr val="00B050"/>
          </a:solidFill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 </a:t>
            </a:r>
            <a:r>
              <a:rPr lang="bn-BD" dirty="0" smtClean="0"/>
              <a:t>  </a:t>
            </a:r>
          </a:p>
          <a:p>
            <a:pPr marL="0" indent="0">
              <a:buNone/>
            </a:pPr>
            <a:r>
              <a:rPr lang="bn-BD" dirty="0"/>
              <a:t> </a:t>
            </a:r>
            <a:r>
              <a:rPr lang="bn-BD" dirty="0" smtClean="0"/>
              <a:t> </a:t>
            </a:r>
            <a:r>
              <a:rPr lang="bn-BD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Nikosh" pitchFamily="2" charset="0"/>
                <a:cs typeface="Nikosh" pitchFamily="2" charset="0"/>
              </a:rPr>
              <a:t>সমকোণী ত্রিভূজ কি তা বলতে পারবে।</a:t>
            </a:r>
            <a:endParaRPr lang="en-US" dirty="0" smtClean="0">
              <a:solidFill>
                <a:schemeClr val="accent6">
                  <a:lumMod val="40000"/>
                  <a:lumOff val="60000"/>
                </a:schemeClr>
              </a:solidFill>
              <a:latin typeface="Nikosh" pitchFamily="2" charset="0"/>
              <a:cs typeface="Nikosh" pitchFamily="2" charset="0"/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002060"/>
                </a:solidFill>
                <a:latin typeface="Nikosh" pitchFamily="2" charset="0"/>
                <a:cs typeface="Nikosh" pitchFamily="2" charset="0"/>
              </a:rPr>
              <a:t>    </a:t>
            </a:r>
            <a:r>
              <a:rPr lang="bn-BD" dirty="0" smtClean="0">
                <a:solidFill>
                  <a:srgbClr val="002060"/>
                </a:solidFill>
                <a:latin typeface="Nikosh" pitchFamily="2" charset="0"/>
                <a:cs typeface="Nikosh" pitchFamily="2" charset="0"/>
              </a:rPr>
              <a:t>পিথাগোরাসের উপপাদ্য যাচাই ও প্রমাণ করতে পারবে।</a:t>
            </a:r>
          </a:p>
          <a:p>
            <a:pPr marL="0" indent="0">
              <a:buNone/>
            </a:pPr>
            <a:r>
              <a:rPr lang="en-US" dirty="0" smtClean="0">
                <a:latin typeface="Nikosh" pitchFamily="2" charset="0"/>
                <a:cs typeface="Nikosh" pitchFamily="2" charset="0"/>
              </a:rPr>
              <a:t>    </a:t>
            </a:r>
            <a:r>
              <a:rPr lang="bn-BD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Nikosh" pitchFamily="2" charset="0"/>
                <a:cs typeface="Nikosh" pitchFamily="2" charset="0"/>
              </a:rPr>
              <a:t>ত্রিভূজের তিনটি বাহুর দৈর্ঘ্য দেওয়া থাকলে ত্রিভূজটি সমকোণী </a:t>
            </a:r>
            <a:r>
              <a:rPr lang="en-US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Nikosh" pitchFamily="2" charset="0"/>
                <a:cs typeface="Nikosh" pitchFamily="2" charset="0"/>
              </a:rPr>
              <a:t>    </a:t>
            </a:r>
            <a:r>
              <a:rPr lang="bn-BD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Nikosh" pitchFamily="2" charset="0"/>
                <a:cs typeface="Nikosh" pitchFamily="2" charset="0"/>
              </a:rPr>
              <a:t>কিনা যাচাই করতে পারবে।</a:t>
            </a:r>
          </a:p>
          <a:p>
            <a:pPr marL="0" indent="0">
              <a:buNone/>
            </a:pPr>
            <a:r>
              <a:rPr lang="en-US" dirty="0" smtClean="0">
                <a:latin typeface="Nikosh" pitchFamily="2" charset="0"/>
                <a:cs typeface="Nikosh" pitchFamily="2" charset="0"/>
              </a:rPr>
              <a:t>    </a:t>
            </a:r>
            <a:r>
              <a:rPr lang="bn-BD" dirty="0" smtClean="0">
                <a:latin typeface="Nikosh" pitchFamily="2" charset="0"/>
                <a:cs typeface="Nikosh" pitchFamily="2" charset="0"/>
              </a:rPr>
              <a:t>পিথাগোরাসের সূত্র ব্যবহার করে সমস্যা সমাধান করতে পারবে।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4" name="Chevron 3"/>
          <p:cNvSpPr/>
          <p:nvPr/>
        </p:nvSpPr>
        <p:spPr>
          <a:xfrm>
            <a:off x="161704" y="3505200"/>
            <a:ext cx="440575" cy="273563"/>
          </a:xfrm>
          <a:prstGeom prst="chevr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Chevron 4"/>
          <p:cNvSpPr/>
          <p:nvPr/>
        </p:nvSpPr>
        <p:spPr>
          <a:xfrm>
            <a:off x="110815" y="2895600"/>
            <a:ext cx="440575" cy="273563"/>
          </a:xfrm>
          <a:prstGeom prst="chevr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Chevron 5"/>
          <p:cNvSpPr/>
          <p:nvPr/>
        </p:nvSpPr>
        <p:spPr>
          <a:xfrm>
            <a:off x="175204" y="4538714"/>
            <a:ext cx="440575" cy="273563"/>
          </a:xfrm>
          <a:prstGeom prst="chevr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Chevron 7"/>
          <p:cNvSpPr/>
          <p:nvPr/>
        </p:nvSpPr>
        <p:spPr>
          <a:xfrm>
            <a:off x="161703" y="2286000"/>
            <a:ext cx="440575" cy="273563"/>
          </a:xfrm>
          <a:prstGeom prst="chevr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60171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uiExpand="1" build="p" animBg="1"/>
      <p:bldP spid="4" grpId="0" uiExpand="1" animBg="1"/>
      <p:bldP spid="5" grpId="0" uiExpand="1" animBg="1"/>
      <p:bldP spid="6" grpId="0" uiExpand="1" animBg="1"/>
      <p:bldP spid="8" grpId="0" uiExpan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75000"/>
            </a:schemeClr>
          </a:solidFill>
        </p:spPr>
        <p:txBody>
          <a:bodyPr/>
          <a:lstStyle/>
          <a:p>
            <a:r>
              <a:rPr lang="bn-BD" dirty="0" smtClean="0"/>
              <a:t> </a:t>
            </a:r>
            <a:r>
              <a:rPr lang="bn-BD" dirty="0" smtClean="0">
                <a:latin typeface="Nikosh" pitchFamily="2" charset="0"/>
                <a:cs typeface="Nikosh" pitchFamily="2" charset="0"/>
              </a:rPr>
              <a:t>পাঠ উপস্থাপনঃ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953000"/>
          </a:xfrm>
          <a:blipFill>
            <a:blip r:embed="rId2"/>
            <a:tile tx="0" ty="0" sx="100000" sy="100000" flip="none" algn="tl"/>
          </a:blipFill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endParaRPr lang="en-US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bn-BD" sz="8000" b="1" u="sng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" pitchFamily="2" charset="0"/>
                <a:cs typeface="Nikosh" pitchFamily="2" charset="0"/>
              </a:rPr>
              <a:t>পিথাগোরাসের উপপাদ্য</a:t>
            </a:r>
            <a:r>
              <a:rPr lang="en-US" sz="8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" pitchFamily="2" charset="0"/>
                <a:cs typeface="Nikosh" pitchFamily="2" charset="0"/>
              </a:rPr>
              <a:t> </a:t>
            </a:r>
            <a:r>
              <a:rPr lang="en-US" sz="51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" pitchFamily="2" charset="0"/>
                <a:cs typeface="Nikosh" pitchFamily="2" charset="0"/>
              </a:rPr>
              <a:t> </a:t>
            </a:r>
            <a:r>
              <a:rPr lang="bn-BD" sz="6000" b="1" u="sng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" pitchFamily="2" charset="0"/>
                <a:cs typeface="Nikosh" pitchFamily="2" charset="0"/>
              </a:rPr>
              <a:t>(বীজগণিতের সাহায্যে</a:t>
            </a:r>
            <a:r>
              <a:rPr lang="bn-BD" sz="51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" pitchFamily="2" charset="0"/>
                <a:cs typeface="Nikosh" pitchFamily="2" charset="0"/>
              </a:rPr>
              <a:t>)</a:t>
            </a:r>
          </a:p>
          <a:p>
            <a:pPr marL="0" indent="0">
              <a:buNone/>
            </a:pPr>
            <a:endParaRPr lang="bn-BD" sz="5100" dirty="0" smtClean="0">
              <a:latin typeface="Nikosh" pitchFamily="2" charset="0"/>
              <a:cs typeface="Nikosh" pitchFamily="2" charset="0"/>
            </a:endParaRPr>
          </a:p>
          <a:p>
            <a:pPr marL="0" indent="0">
              <a:buNone/>
            </a:pPr>
            <a:r>
              <a:rPr lang="bn-BD" sz="80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Nikosh" pitchFamily="2" charset="0"/>
                <a:cs typeface="Nikosh" pitchFamily="2" charset="0"/>
              </a:rPr>
              <a:t>সাধারন নির্বচনঃ </a:t>
            </a:r>
          </a:p>
          <a:p>
            <a:pPr marL="0" indent="0">
              <a:buNone/>
            </a:pPr>
            <a:endParaRPr lang="en-US" sz="5100" dirty="0" smtClean="0">
              <a:latin typeface="Nikosh" pitchFamily="2" charset="0"/>
              <a:cs typeface="Nikosh" pitchFamily="2" charset="0"/>
            </a:endParaRPr>
          </a:p>
          <a:p>
            <a:pPr marL="0" indent="0">
              <a:buNone/>
            </a:pPr>
            <a:r>
              <a:rPr lang="bn-BD" sz="8600" dirty="0" smtClean="0">
                <a:solidFill>
                  <a:srgbClr val="FFFF00"/>
                </a:solidFill>
                <a:latin typeface="Nikosh" pitchFamily="2" charset="0"/>
                <a:cs typeface="Nikosh" pitchFamily="2" charset="0"/>
              </a:rPr>
              <a:t>একটি সমকোণী ত্রিভূজের অতিভুজের উপর অংকিত বর্গক্ষেত্র অপর দুই বাহুর উপর অংকিত বর্গক্ষেত্রদ্বয়ের সমষ্টির সমান।</a:t>
            </a:r>
          </a:p>
          <a:p>
            <a:pPr marL="0" indent="0">
              <a:buNone/>
            </a:pPr>
            <a:endParaRPr lang="bn-BD" sz="5100" dirty="0" smtClean="0">
              <a:latin typeface="Nikosh" pitchFamily="2" charset="0"/>
              <a:cs typeface="Nikosh" pitchFamily="2" charset="0"/>
            </a:endParaRPr>
          </a:p>
          <a:p>
            <a:pPr marL="0" indent="0">
              <a:buNone/>
            </a:pPr>
            <a:endParaRPr lang="bn-BD" sz="5100" dirty="0" smtClean="0">
              <a:latin typeface="Nikosh" pitchFamily="2" charset="0"/>
              <a:cs typeface="Nikosh" pitchFamily="2" charset="0"/>
            </a:endParaRPr>
          </a:p>
          <a:p>
            <a:pPr marL="0" indent="0">
              <a:buNone/>
            </a:pPr>
            <a:endParaRPr lang="bn-BD" sz="5100" dirty="0">
              <a:latin typeface="Nikosh" pitchFamily="2" charset="0"/>
              <a:cs typeface="Nikosh" pitchFamily="2" charset="0"/>
            </a:endParaRPr>
          </a:p>
          <a:p>
            <a:pPr marL="0" indent="0">
              <a:buNone/>
            </a:pPr>
            <a:endParaRPr lang="bn-BD" sz="5100" dirty="0" smtClean="0">
              <a:latin typeface="Nikosh" pitchFamily="2" charset="0"/>
              <a:cs typeface="Nikosh" pitchFamily="2" charset="0"/>
            </a:endParaRPr>
          </a:p>
          <a:p>
            <a:pPr marL="0" indent="0">
              <a:buNone/>
            </a:pPr>
            <a:endParaRPr lang="bn-BD" sz="5100" dirty="0">
              <a:latin typeface="Nikosh" pitchFamily="2" charset="0"/>
              <a:cs typeface="Nikosh" pitchFamily="2" charset="0"/>
            </a:endParaRPr>
          </a:p>
          <a:p>
            <a:pPr marL="0" indent="0">
              <a:buNone/>
            </a:pPr>
            <a:endParaRPr lang="en-US" sz="5100" dirty="0" smtClean="0">
              <a:latin typeface="Nikosh" pitchFamily="2" charset="0"/>
              <a:cs typeface="Nikosh" pitchFamily="2" charset="0"/>
            </a:endParaRPr>
          </a:p>
          <a:p>
            <a:pPr marL="0" indent="0">
              <a:buNone/>
            </a:pPr>
            <a:endParaRPr lang="en-US" sz="5100" dirty="0">
              <a:latin typeface="Nikosh" pitchFamily="2" charset="0"/>
              <a:cs typeface="Nikosh" pitchFamily="2" charset="0"/>
            </a:endParaRPr>
          </a:p>
          <a:p>
            <a:pPr marL="0" indent="0">
              <a:buNone/>
            </a:pPr>
            <a:r>
              <a:rPr lang="bn-BD" sz="5100" dirty="0" smtClean="0">
                <a:latin typeface="Nikosh" pitchFamily="2" charset="0"/>
                <a:cs typeface="Nikosh" pitchFamily="2" charset="0"/>
              </a:rPr>
              <a:t> </a:t>
            </a:r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3124200" y="4117260"/>
            <a:ext cx="0" cy="1219200"/>
          </a:xfrm>
          <a:prstGeom prst="line">
            <a:avLst/>
          </a:prstGeom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136488" y="5334002"/>
            <a:ext cx="762000" cy="0"/>
          </a:xfrm>
          <a:prstGeom prst="line">
            <a:avLst/>
          </a:prstGeom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124200" y="4117260"/>
            <a:ext cx="762000" cy="1219200"/>
          </a:xfrm>
          <a:prstGeom prst="line">
            <a:avLst/>
          </a:prstGeom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276600" y="5468643"/>
            <a:ext cx="308098" cy="40011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000" dirty="0" smtClean="0"/>
              <a:t>a</a:t>
            </a:r>
            <a:endParaRPr lang="en-US" sz="2000" dirty="0"/>
          </a:p>
        </p:txBody>
      </p:sp>
      <p:sp>
        <p:nvSpPr>
          <p:cNvPr id="14" name="TextBox 13"/>
          <p:cNvSpPr txBox="1"/>
          <p:nvPr/>
        </p:nvSpPr>
        <p:spPr>
          <a:xfrm>
            <a:off x="2689583" y="4600545"/>
            <a:ext cx="319318" cy="40011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 smtClean="0"/>
              <a:t>b</a:t>
            </a:r>
            <a:endParaRPr lang="en-US" sz="2000" dirty="0"/>
          </a:p>
        </p:txBody>
      </p:sp>
      <p:sp>
        <p:nvSpPr>
          <p:cNvPr id="15" name="TextBox 14"/>
          <p:cNvSpPr txBox="1"/>
          <p:nvPr/>
        </p:nvSpPr>
        <p:spPr>
          <a:xfrm>
            <a:off x="3584698" y="4400490"/>
            <a:ext cx="293670" cy="40011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000" dirty="0" smtClean="0"/>
              <a:t>c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01088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uiExpand="1" build="p" animBg="1"/>
      <p:bldP spid="13" grpId="0" animBg="1"/>
      <p:bldP spid="14" grpId="0" animBg="1"/>
      <p:bldP spid="1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>
              <a:xfrm>
                <a:off x="457200" y="274638"/>
                <a:ext cx="8229600" cy="2697162"/>
              </a:xfrm>
              <a:blipFill>
                <a:blip r:embed="rId2"/>
                <a:tile tx="0" ty="0" sx="100000" sy="100000" flip="none" algn="tl"/>
              </a:blipFill>
            </p:spPr>
            <p:txBody>
              <a:bodyPr>
                <a:normAutofit/>
              </a:bodyPr>
              <a:lstStyle/>
              <a:p>
                <a:pPr algn="l"/>
                <a:r>
                  <a:rPr lang="bn-BD" sz="3600" dirty="0">
                    <a:solidFill>
                      <a:srgbClr val="FFFF00"/>
                    </a:solidFill>
                    <a:latin typeface="Nikosh" pitchFamily="2" charset="0"/>
                    <a:cs typeface="Nikosh" pitchFamily="2" charset="0"/>
                  </a:rPr>
                  <a:t>বিশেষ নির্বচনঃ</a:t>
                </a:r>
                <a:r>
                  <a:rPr lang="bn-BD" sz="3600" dirty="0">
                    <a:solidFill>
                      <a:schemeClr val="tx2"/>
                    </a:solidFill>
                    <a:latin typeface="Nikosh" pitchFamily="2" charset="0"/>
                    <a:cs typeface="Nikosh" pitchFamily="2" charset="0"/>
                  </a:rPr>
                  <a:t> </a:t>
                </a:r>
                <a:r>
                  <a:rPr lang="en-US" sz="3600" dirty="0" smtClean="0">
                    <a:solidFill>
                      <a:schemeClr val="tx2"/>
                    </a:solidFill>
                    <a:latin typeface="Nikosh" pitchFamily="2" charset="0"/>
                    <a:cs typeface="Nikosh" pitchFamily="2" charset="0"/>
                  </a:rPr>
                  <a:t/>
                </a:r>
                <a:br>
                  <a:rPr lang="en-US" sz="3600" dirty="0" smtClean="0">
                    <a:solidFill>
                      <a:schemeClr val="tx2"/>
                    </a:solidFill>
                    <a:latin typeface="Nikosh" pitchFamily="2" charset="0"/>
                    <a:cs typeface="Nikosh" pitchFamily="2" charset="0"/>
                  </a:rPr>
                </a:br>
                <a:r>
                  <a:rPr lang="bn-BD" sz="3200" dirty="0" smtClean="0">
                    <a:solidFill>
                      <a:schemeClr val="accent6">
                        <a:lumMod val="20000"/>
                        <a:lumOff val="80000"/>
                      </a:schemeClr>
                    </a:solidFill>
                    <a:latin typeface="Nikosh" pitchFamily="2" charset="0"/>
                    <a:cs typeface="Nikosh" pitchFamily="2" charset="0"/>
                  </a:rPr>
                  <a:t>মনে </a:t>
                </a:r>
                <a:r>
                  <a:rPr lang="bn-BD" sz="3200" dirty="0">
                    <a:solidFill>
                      <a:schemeClr val="accent6">
                        <a:lumMod val="20000"/>
                        <a:lumOff val="80000"/>
                      </a:schemeClr>
                    </a:solidFill>
                    <a:latin typeface="Nikosh" pitchFamily="2" charset="0"/>
                    <a:cs typeface="Nikosh" pitchFamily="2" charset="0"/>
                  </a:rPr>
                  <a:t>করি, একটি সমকোণী ত্রিভূজের অতিভূজ </a:t>
                </a:r>
                <a:r>
                  <a:rPr lang="en-US" sz="3600" dirty="0">
                    <a:solidFill>
                      <a:schemeClr val="accent6">
                        <a:lumMod val="20000"/>
                        <a:lumOff val="80000"/>
                      </a:schemeClr>
                    </a:solidFill>
                    <a:latin typeface="Nikosh" pitchFamily="2" charset="0"/>
                    <a:cs typeface="Nikosh" pitchFamily="2" charset="0"/>
                  </a:rPr>
                  <a:t>c</a:t>
                </a:r>
                <a:r>
                  <a:rPr lang="en-US" sz="3200" dirty="0">
                    <a:solidFill>
                      <a:schemeClr val="accent6">
                        <a:lumMod val="20000"/>
                        <a:lumOff val="80000"/>
                      </a:schemeClr>
                    </a:solidFill>
                    <a:latin typeface="Nikosh" pitchFamily="2" charset="0"/>
                    <a:cs typeface="Nikosh" pitchFamily="2" charset="0"/>
                  </a:rPr>
                  <a:t> </a:t>
                </a:r>
                <a:r>
                  <a:rPr lang="bn-BD" sz="3200" dirty="0">
                    <a:solidFill>
                      <a:schemeClr val="accent6">
                        <a:lumMod val="20000"/>
                        <a:lumOff val="80000"/>
                      </a:schemeClr>
                    </a:solidFill>
                    <a:latin typeface="Nikosh" pitchFamily="2" charset="0"/>
                    <a:cs typeface="Nikosh" pitchFamily="2" charset="0"/>
                  </a:rPr>
                  <a:t>এবং </a:t>
                </a:r>
                <a:r>
                  <a:rPr lang="en-US" sz="3600" dirty="0">
                    <a:solidFill>
                      <a:schemeClr val="accent6">
                        <a:lumMod val="20000"/>
                        <a:lumOff val="80000"/>
                      </a:schemeClr>
                    </a:solidFill>
                    <a:latin typeface="Nikosh" pitchFamily="2" charset="0"/>
                    <a:cs typeface="Nikosh" pitchFamily="2" charset="0"/>
                  </a:rPr>
                  <a:t>a</a:t>
                </a:r>
                <a:r>
                  <a:rPr lang="en-US" sz="3200" dirty="0">
                    <a:solidFill>
                      <a:schemeClr val="accent6">
                        <a:lumMod val="20000"/>
                        <a:lumOff val="80000"/>
                      </a:schemeClr>
                    </a:solidFill>
                    <a:latin typeface="Nikosh" pitchFamily="2" charset="0"/>
                    <a:cs typeface="Nikosh" pitchFamily="2" charset="0"/>
                  </a:rPr>
                  <a:t> </a:t>
                </a:r>
                <a:r>
                  <a:rPr lang="bn-BD" sz="3200" dirty="0">
                    <a:solidFill>
                      <a:schemeClr val="accent6">
                        <a:lumMod val="20000"/>
                        <a:lumOff val="80000"/>
                      </a:schemeClr>
                    </a:solidFill>
                    <a:latin typeface="Nikosh" pitchFamily="2" charset="0"/>
                    <a:cs typeface="Nikosh" pitchFamily="2" charset="0"/>
                  </a:rPr>
                  <a:t>ও </a:t>
                </a:r>
                <a:r>
                  <a:rPr lang="en-US" sz="3600" dirty="0">
                    <a:solidFill>
                      <a:schemeClr val="accent6">
                        <a:lumMod val="20000"/>
                        <a:lumOff val="80000"/>
                      </a:schemeClr>
                    </a:solidFill>
                    <a:latin typeface="Nikosh" pitchFamily="2" charset="0"/>
                    <a:cs typeface="Nikosh" pitchFamily="2" charset="0"/>
                  </a:rPr>
                  <a:t>b</a:t>
                </a:r>
                <a:r>
                  <a:rPr lang="en-US" sz="3200" dirty="0">
                    <a:solidFill>
                      <a:schemeClr val="accent6">
                        <a:lumMod val="20000"/>
                        <a:lumOff val="80000"/>
                      </a:schemeClr>
                    </a:solidFill>
                    <a:latin typeface="Nikosh" pitchFamily="2" charset="0"/>
                    <a:cs typeface="Nikosh" pitchFamily="2" charset="0"/>
                  </a:rPr>
                  <a:t> </a:t>
                </a:r>
                <a:r>
                  <a:rPr lang="bn-BD" sz="3200" dirty="0">
                    <a:solidFill>
                      <a:schemeClr val="accent6">
                        <a:lumMod val="20000"/>
                        <a:lumOff val="80000"/>
                      </a:schemeClr>
                    </a:solidFill>
                    <a:latin typeface="Nikosh" pitchFamily="2" charset="0"/>
                    <a:cs typeface="Nikosh" pitchFamily="2" charset="0"/>
                  </a:rPr>
                  <a:t>যথাক্রমে অন্য দুই বাহু। প্রমাণ করতে হবে যে,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solidFill>
                              <a:schemeClr val="accent6">
                                <a:lumMod val="20000"/>
                                <a:lumOff val="80000"/>
                              </a:schemeClr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i="1">
                            <a:solidFill>
                              <a:schemeClr val="accent6">
                                <a:lumMod val="20000"/>
                                <a:lumOff val="80000"/>
                              </a:schemeClr>
                            </a:solidFill>
                            <a:latin typeface="Cambria Math"/>
                          </a:rPr>
                          <m:t>𝑐</m:t>
                        </m:r>
                      </m:e>
                      <m:sup>
                        <m:r>
                          <a:rPr lang="en-US" sz="3200" i="1">
                            <a:solidFill>
                              <a:schemeClr val="accent6">
                                <a:lumMod val="20000"/>
                                <a:lumOff val="80000"/>
                              </a:schemeClr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3200" i="1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  <a:latin typeface="Cambria Math"/>
                      </a:rPr>
                      <m:t>= </m:t>
                    </m:r>
                    <m:sSup>
                      <m:sSupPr>
                        <m:ctrlPr>
                          <a:rPr lang="en-US" sz="3200" i="1">
                            <a:solidFill>
                              <a:schemeClr val="accent6">
                                <a:lumMod val="20000"/>
                                <a:lumOff val="80000"/>
                              </a:schemeClr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i="1">
                            <a:solidFill>
                              <a:schemeClr val="accent6">
                                <a:lumMod val="20000"/>
                                <a:lumOff val="80000"/>
                              </a:schemeClr>
                            </a:solidFill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en-US" sz="3200" i="1">
                            <a:solidFill>
                              <a:schemeClr val="accent6">
                                <a:lumMod val="20000"/>
                                <a:lumOff val="80000"/>
                              </a:schemeClr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3200" i="1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US" sz="3200" i="1">
                            <a:solidFill>
                              <a:schemeClr val="accent6">
                                <a:lumMod val="20000"/>
                                <a:lumOff val="80000"/>
                              </a:schemeClr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i="1">
                            <a:solidFill>
                              <a:schemeClr val="accent6">
                                <a:lumMod val="20000"/>
                                <a:lumOff val="80000"/>
                              </a:schemeClr>
                            </a:solidFill>
                            <a:latin typeface="Cambria Math"/>
                          </a:rPr>
                          <m:t>𝑏</m:t>
                        </m:r>
                      </m:e>
                      <m:sup>
                        <m:r>
                          <a:rPr lang="en-US" sz="3200" i="1">
                            <a:solidFill>
                              <a:schemeClr val="accent6">
                                <a:lumMod val="20000"/>
                                <a:lumOff val="80000"/>
                              </a:schemeClr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en-US" sz="3200" dirty="0">
                  <a:solidFill>
                    <a:srgbClr val="FFFF00"/>
                  </a:solidFill>
                  <a:latin typeface="Nikosh" pitchFamily="2" charset="0"/>
                  <a:cs typeface="Nikosh" pitchFamily="2" charset="0"/>
                </a:endParaRPr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457200" y="274638"/>
                <a:ext cx="8229600" cy="2697162"/>
              </a:xfrm>
              <a:blipFill rotWithShape="1">
                <a:blip r:embed="rId3"/>
                <a:stretch>
                  <a:fillRect l="-22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276600"/>
            <a:ext cx="8229600" cy="2773363"/>
          </a:xfrm>
          <a:blipFill>
            <a:blip r:embed="rId4"/>
            <a:tile tx="0" ty="0" sx="100000" sy="100000" flip="none" algn="tl"/>
          </a:blip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bn-BD" dirty="0" smtClean="0">
                <a:solidFill>
                  <a:schemeClr val="accent6">
                    <a:lumMod val="75000"/>
                  </a:schemeClr>
                </a:solidFill>
                <a:latin typeface="Nikosh" pitchFamily="2" charset="0"/>
                <a:cs typeface="Nikosh" pitchFamily="2" charset="0"/>
              </a:rPr>
              <a:t>অংকনঃ</a:t>
            </a:r>
            <a:r>
              <a:rPr lang="bn-BD" dirty="0" smtClean="0">
                <a:latin typeface="Nikosh" pitchFamily="2" charset="0"/>
                <a:cs typeface="Nikosh" pitchFamily="2" charset="0"/>
              </a:rPr>
              <a:t> </a:t>
            </a:r>
            <a:endParaRPr lang="en-US" dirty="0" smtClean="0">
              <a:latin typeface="Nikosh" pitchFamily="2" charset="0"/>
              <a:cs typeface="Nikosh" pitchFamily="2" charset="0"/>
            </a:endParaRPr>
          </a:p>
          <a:p>
            <a:pPr marL="0" indent="0">
              <a:buNone/>
            </a:pPr>
            <a:r>
              <a:rPr lang="bn-BD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Nikosh" pitchFamily="2" charset="0"/>
                <a:cs typeface="Nikosh" pitchFamily="2" charset="0"/>
              </a:rPr>
              <a:t>প্রদত্ত </a:t>
            </a:r>
            <a:r>
              <a:rPr lang="bn-BD" dirty="0">
                <a:solidFill>
                  <a:schemeClr val="accent5">
                    <a:lumMod val="20000"/>
                    <a:lumOff val="80000"/>
                  </a:schemeClr>
                </a:solidFill>
                <a:latin typeface="Nikosh" pitchFamily="2" charset="0"/>
                <a:cs typeface="Nikosh" pitchFamily="2" charset="0"/>
              </a:rPr>
              <a:t>ত্রিভূজটির সমান করে চারটি ত্রিভূজ চিত্রে </a:t>
            </a:r>
            <a:r>
              <a:rPr lang="bn-BD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Nikosh" pitchFamily="2" charset="0"/>
                <a:cs typeface="Nikosh" pitchFamily="2" charset="0"/>
              </a:rPr>
              <a:t>প্রদর্শিত </a:t>
            </a:r>
            <a:r>
              <a:rPr lang="bn-BD" dirty="0">
                <a:solidFill>
                  <a:schemeClr val="accent5">
                    <a:lumMod val="20000"/>
                    <a:lumOff val="80000"/>
                  </a:schemeClr>
                </a:solidFill>
                <a:latin typeface="Nikosh" pitchFamily="2" charset="0"/>
                <a:cs typeface="Nikosh" pitchFamily="2" charset="0"/>
              </a:rPr>
              <a:t>উপায়ে আঁকি।</a:t>
            </a:r>
            <a:endParaRPr lang="en-US" dirty="0">
              <a:solidFill>
                <a:schemeClr val="accent5">
                  <a:lumMod val="20000"/>
                  <a:lumOff val="80000"/>
                </a:schemeClr>
              </a:solidFill>
              <a:latin typeface="Nikosh" pitchFamily="2" charset="0"/>
              <a:cs typeface="Nikos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4233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uiExpand="1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02674"/>
            <a:ext cx="8229600" cy="5562600"/>
          </a:xfrm>
          <a:solidFill>
            <a:srgbClr val="FFFF00"/>
          </a:solidFill>
        </p:spPr>
        <p:txBody>
          <a:bodyPr>
            <a:normAutofit/>
          </a:bodyPr>
          <a:lstStyle/>
          <a:p>
            <a:pPr algn="l"/>
            <a:r>
              <a:rPr lang="bn-BD" dirty="0" smtClean="0">
                <a:latin typeface="Nikosh" pitchFamily="2" charset="0"/>
                <a:cs typeface="Nikosh" pitchFamily="2" charset="0"/>
              </a:rPr>
              <a:t/>
            </a:r>
            <a:br>
              <a:rPr lang="bn-BD" dirty="0" smtClean="0">
                <a:latin typeface="Nikosh" pitchFamily="2" charset="0"/>
                <a:cs typeface="Nikosh" pitchFamily="2" charset="0"/>
              </a:rPr>
            </a:br>
            <a:r>
              <a:rPr lang="bn-BD" dirty="0" smtClean="0">
                <a:latin typeface="Nikosh" pitchFamily="2" charset="0"/>
                <a:cs typeface="Nikosh" pitchFamily="2" charset="0"/>
              </a:rPr>
              <a:t/>
            </a:r>
            <a:br>
              <a:rPr lang="bn-BD" dirty="0" smtClean="0">
                <a:latin typeface="Nikosh" pitchFamily="2" charset="0"/>
                <a:cs typeface="Nikosh" pitchFamily="2" charset="0"/>
              </a:rPr>
            </a:br>
            <a:endParaRPr lang="en-US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-4916" y="3468330"/>
            <a:ext cx="8229600" cy="1020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3276600" y="1963993"/>
            <a:ext cx="0" cy="11027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276600" y="3066768"/>
            <a:ext cx="1143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276600" y="1963993"/>
            <a:ext cx="1143000" cy="11027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3276600" y="990601"/>
            <a:ext cx="0" cy="10667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3276600" y="990600"/>
            <a:ext cx="1219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4495800" y="990600"/>
            <a:ext cx="1143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5638800" y="990600"/>
            <a:ext cx="0" cy="1066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4419600" y="3066768"/>
            <a:ext cx="1219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5638800" y="2057400"/>
            <a:ext cx="0" cy="10093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3276600" y="990600"/>
            <a:ext cx="1219200" cy="9733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495800" y="990600"/>
            <a:ext cx="1143000" cy="1066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H="1">
            <a:off x="4419600" y="2057400"/>
            <a:ext cx="1219200" cy="10093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TextBox 89"/>
          <p:cNvSpPr txBox="1"/>
          <p:nvPr/>
        </p:nvSpPr>
        <p:spPr>
          <a:xfrm>
            <a:off x="3657600" y="3048000"/>
            <a:ext cx="3321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a</a:t>
            </a:r>
            <a:endParaRPr lang="en-US" sz="2400" dirty="0"/>
          </a:p>
        </p:txBody>
      </p:sp>
      <p:sp>
        <p:nvSpPr>
          <p:cNvPr id="91" name="TextBox 90"/>
          <p:cNvSpPr txBox="1"/>
          <p:nvPr/>
        </p:nvSpPr>
        <p:spPr>
          <a:xfrm>
            <a:off x="2850277" y="1246464"/>
            <a:ext cx="3321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a</a:t>
            </a:r>
            <a:endParaRPr lang="en-US" sz="2400" dirty="0"/>
          </a:p>
        </p:txBody>
      </p:sp>
      <p:sp>
        <p:nvSpPr>
          <p:cNvPr id="92" name="TextBox 91"/>
          <p:cNvSpPr txBox="1"/>
          <p:nvPr/>
        </p:nvSpPr>
        <p:spPr>
          <a:xfrm>
            <a:off x="4901229" y="528935"/>
            <a:ext cx="3321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a</a:t>
            </a:r>
            <a:endParaRPr lang="en-US" sz="2400" dirty="0"/>
          </a:p>
        </p:txBody>
      </p:sp>
      <p:sp>
        <p:nvSpPr>
          <p:cNvPr id="93" name="TextBox 92"/>
          <p:cNvSpPr txBox="1"/>
          <p:nvPr/>
        </p:nvSpPr>
        <p:spPr>
          <a:xfrm>
            <a:off x="5678129" y="2331251"/>
            <a:ext cx="3321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a</a:t>
            </a:r>
            <a:endParaRPr lang="en-US" sz="2400" dirty="0"/>
          </a:p>
        </p:txBody>
      </p:sp>
      <p:sp>
        <p:nvSpPr>
          <p:cNvPr id="94" name="TextBox 93"/>
          <p:cNvSpPr txBox="1"/>
          <p:nvPr/>
        </p:nvSpPr>
        <p:spPr>
          <a:xfrm>
            <a:off x="2916942" y="2284547"/>
            <a:ext cx="4866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b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3587993" y="602674"/>
            <a:ext cx="4866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b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5679807" y="1222438"/>
            <a:ext cx="4866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b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4901229" y="3066768"/>
            <a:ext cx="4866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b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3823671" y="1421991"/>
            <a:ext cx="3336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</a:t>
            </a:r>
            <a:endParaRPr lang="en-US" sz="2400" dirty="0"/>
          </a:p>
        </p:txBody>
      </p:sp>
      <p:sp>
        <p:nvSpPr>
          <p:cNvPr id="99" name="TextBox 98"/>
          <p:cNvSpPr txBox="1"/>
          <p:nvPr/>
        </p:nvSpPr>
        <p:spPr>
          <a:xfrm>
            <a:off x="3795073" y="2123321"/>
            <a:ext cx="3336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</a:t>
            </a:r>
            <a:endParaRPr lang="en-US" sz="2400" dirty="0"/>
          </a:p>
        </p:txBody>
      </p:sp>
      <p:sp>
        <p:nvSpPr>
          <p:cNvPr id="100" name="TextBox 99"/>
          <p:cNvSpPr txBox="1"/>
          <p:nvPr/>
        </p:nvSpPr>
        <p:spPr>
          <a:xfrm>
            <a:off x="4810102" y="1389260"/>
            <a:ext cx="3336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</a:t>
            </a:r>
            <a:endParaRPr lang="en-US" sz="2400" dirty="0"/>
          </a:p>
        </p:txBody>
      </p:sp>
      <p:sp>
        <p:nvSpPr>
          <p:cNvPr id="101" name="TextBox 100"/>
          <p:cNvSpPr txBox="1"/>
          <p:nvPr/>
        </p:nvSpPr>
        <p:spPr>
          <a:xfrm>
            <a:off x="4733605" y="2237844"/>
            <a:ext cx="3336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84465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9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1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3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5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9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" grpId="0"/>
      <p:bldP spid="91" grpId="0"/>
      <p:bldP spid="92" grpId="0"/>
      <p:bldP spid="93" grpId="0"/>
      <p:bldP spid="94" grpId="0"/>
      <p:bldP spid="95" grpId="0"/>
      <p:bldP spid="96" grpId="0"/>
      <p:bldP spid="97" grpId="0"/>
      <p:bldP spid="98" grpId="0"/>
      <p:bldP spid="99" grpId="0"/>
      <p:bldP spid="100" grpId="0"/>
      <p:bldP spid="10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703</TotalTime>
  <Words>307</Words>
  <Application>Microsoft Office PowerPoint</Application>
  <PresentationFormat>On-screen Show (4:3)</PresentationFormat>
  <Paragraphs>91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সবাইকে শুভেচ্ছা ও শুভ সকাল</vt:lpstr>
      <vt:lpstr>পরিচিতি</vt:lpstr>
      <vt:lpstr>PowerPoint Presentation</vt:lpstr>
      <vt:lpstr>PowerPoint Presentation</vt:lpstr>
      <vt:lpstr> আজকের আলোচ্য বিষয়  ৯ম অধ্যায়  পিথাগোরাসের উপপাদ্য</vt:lpstr>
      <vt:lpstr>               শিখন ফল পাঠ শেষে শিক্ষার্থীরা--</vt:lpstr>
      <vt:lpstr> পাঠ উপস্থাপনঃ</vt:lpstr>
      <vt:lpstr>বিশেষ নির্বচনঃ  মনে করি, একটি সমকোণী ত্রিভূজের অতিভূজ c এবং a ও b যথাক্রমে অন্য দুই বাহু। প্রমাণ করতে হবে যে, c^2= a^2+b^2</vt:lpstr>
      <vt:lpstr>  </vt:lpstr>
      <vt:lpstr>প্রমাণঃ</vt:lpstr>
      <vt:lpstr>(৩) অংকন অনুসারে, বড় বর্গক্ষেত্রের ক্ষেত্রফল চারটি ত্রিভূজক্ষেত্র ও ছোট বর্গক্ষেত্রের ক্ষেত্রফলের সমান।  অর্থাৎ, (a+b)2 = 4×1/2×a×b+c2   বা, a2+2ab+b2 = 2ab+c2   বা, a2+b2 = c2.</vt:lpstr>
      <vt:lpstr>মূল্যায়ন</vt:lpstr>
      <vt:lpstr>দলীয় কাজ</vt:lpstr>
      <vt:lpstr>  বাড়ীর কাজ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পরিচিতি</dc:title>
  <dc:creator>TSS</dc:creator>
  <cp:lastModifiedBy>TSS</cp:lastModifiedBy>
  <cp:revision>154</cp:revision>
  <dcterms:created xsi:type="dcterms:W3CDTF">2006-08-16T00:00:00Z</dcterms:created>
  <dcterms:modified xsi:type="dcterms:W3CDTF">2013-08-01T05:52:58Z</dcterms:modified>
</cp:coreProperties>
</file>